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1" r:id="rId6"/>
    <p:sldId id="268" r:id="rId7"/>
    <p:sldId id="269" r:id="rId8"/>
    <p:sldId id="270" r:id="rId9"/>
    <p:sldId id="263" r:id="rId10"/>
    <p:sldId id="264" r:id="rId11"/>
    <p:sldId id="265" r:id="rId12"/>
    <p:sldId id="266" r:id="rId13"/>
    <p:sldId id="267" r:id="rId14"/>
    <p:sldId id="262" r:id="rId15"/>
    <p:sldId id="272" r:id="rId16"/>
    <p:sldId id="271"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32E59-0900-4AB2-A7E2-99B5EA5D53E1}" v="856" dt="2023-05-30T05:53:31.655"/>
    <p1510:client id="{4460C19C-7383-844D-9052-A1F49E60AC90}" v="1" dt="2023-05-30T10:59:28.17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254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9"/>
    <p:restoredTop sz="85581"/>
  </p:normalViewPr>
  <p:slideViewPr>
    <p:cSldViewPr snapToGrid="0">
      <p:cViewPr varScale="1">
        <p:scale>
          <a:sx n="64" d="100"/>
          <a:sy n="64" d="100"/>
        </p:scale>
        <p:origin x="888" y="1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i Uttam" userId="295f61a5-6656-4783-85c5-e12e0358596a" providerId="ADAL" clId="{42B32E59-0900-4AB2-A7E2-99B5EA5D53E1}"/>
    <pc:docChg chg="addSld modSld">
      <pc:chgData name="Rishi Uttam" userId="295f61a5-6656-4783-85c5-e12e0358596a" providerId="ADAL" clId="{42B32E59-0900-4AB2-A7E2-99B5EA5D53E1}" dt="2023-05-30T05:53:31.655" v="855"/>
      <pc:docMkLst>
        <pc:docMk/>
      </pc:docMkLst>
      <pc:sldChg chg="modSp mod">
        <pc:chgData name="Rishi Uttam" userId="295f61a5-6656-4783-85c5-e12e0358596a" providerId="ADAL" clId="{42B32E59-0900-4AB2-A7E2-99B5EA5D53E1}" dt="2023-05-30T05:43:32.686" v="0" actId="21"/>
        <pc:sldMkLst>
          <pc:docMk/>
          <pc:sldMk cId="0" sldId="262"/>
        </pc:sldMkLst>
        <pc:spChg chg="mod">
          <ac:chgData name="Rishi Uttam" userId="295f61a5-6656-4783-85c5-e12e0358596a" providerId="ADAL" clId="{42B32E59-0900-4AB2-A7E2-99B5EA5D53E1}" dt="2023-05-30T05:43:32.686" v="0" actId="21"/>
          <ac:spMkLst>
            <pc:docMk/>
            <pc:sldMk cId="0" sldId="262"/>
            <ac:spMk id="160" creationId="{00000000-0000-0000-0000-000000000000}"/>
          </ac:spMkLst>
        </pc:spChg>
      </pc:sldChg>
      <pc:sldChg chg="modSp add mod modAnim">
        <pc:chgData name="Rishi Uttam" userId="295f61a5-6656-4783-85c5-e12e0358596a" providerId="ADAL" clId="{42B32E59-0900-4AB2-A7E2-99B5EA5D53E1}" dt="2023-05-30T05:53:31.655" v="855"/>
        <pc:sldMkLst>
          <pc:docMk/>
          <pc:sldMk cId="1201692052" sldId="272"/>
        </pc:sldMkLst>
        <pc:spChg chg="mod">
          <ac:chgData name="Rishi Uttam" userId="295f61a5-6656-4783-85c5-e12e0358596a" providerId="ADAL" clId="{42B32E59-0900-4AB2-A7E2-99B5EA5D53E1}" dt="2023-05-30T05:51:15.356" v="839" actId="20577"/>
          <ac:spMkLst>
            <pc:docMk/>
            <pc:sldMk cId="1201692052" sldId="272"/>
            <ac:spMk id="5" creationId="{722F0AE8-23C8-C7F1-4600-0A153878C456}"/>
          </ac:spMkLst>
        </pc:spChg>
        <pc:spChg chg="mod">
          <ac:chgData name="Rishi Uttam" userId="295f61a5-6656-4783-85c5-e12e0358596a" providerId="ADAL" clId="{42B32E59-0900-4AB2-A7E2-99B5EA5D53E1}" dt="2023-05-30T05:51:25.018" v="840" actId="14100"/>
          <ac:spMkLst>
            <pc:docMk/>
            <pc:sldMk cId="1201692052" sldId="272"/>
            <ac:spMk id="160" creationId="{00000000-0000-0000-0000-000000000000}"/>
          </ac:spMkLst>
        </pc:spChg>
      </pc:sldChg>
    </pc:docChg>
  </pc:docChgLst>
  <pc:docChgLst>
    <pc:chgData name="Rishi Uttam" userId="295f61a5-6656-4783-85c5-e12e0358596a" providerId="ADAL" clId="{4460C19C-7383-844D-9052-A1F49E60AC90}"/>
    <pc:docChg chg="modSld">
      <pc:chgData name="Rishi Uttam" userId="295f61a5-6656-4783-85c5-e12e0358596a" providerId="ADAL" clId="{4460C19C-7383-844D-9052-A1F49E60AC90}" dt="2023-05-30T11:02:43.416" v="1" actId="1076"/>
      <pc:docMkLst>
        <pc:docMk/>
      </pc:docMkLst>
      <pc:sldChg chg="addSp modSp mod">
        <pc:chgData name="Rishi Uttam" userId="295f61a5-6656-4783-85c5-e12e0358596a" providerId="ADAL" clId="{4460C19C-7383-844D-9052-A1F49E60AC90}" dt="2023-05-30T11:02:43.416" v="1" actId="1076"/>
        <pc:sldMkLst>
          <pc:docMk/>
          <pc:sldMk cId="0" sldId="256"/>
        </pc:sldMkLst>
        <pc:spChg chg="add mod">
          <ac:chgData name="Rishi Uttam" userId="295f61a5-6656-4783-85c5-e12e0358596a" providerId="ADAL" clId="{4460C19C-7383-844D-9052-A1F49E60AC90}" dt="2023-05-30T10:59:28.174" v="0" actId="767"/>
          <ac:spMkLst>
            <pc:docMk/>
            <pc:sldMk cId="0" sldId="256"/>
            <ac:spMk id="2" creationId="{329704EF-AC07-13B1-EE53-779EC38C5121}"/>
          </ac:spMkLst>
        </pc:spChg>
        <pc:spChg chg="mod">
          <ac:chgData name="Rishi Uttam" userId="295f61a5-6656-4783-85c5-e12e0358596a" providerId="ADAL" clId="{4460C19C-7383-844D-9052-A1F49E60AC90}" dt="2023-05-30T11:02:43.416" v="1" actId="1076"/>
          <ac:spMkLst>
            <pc:docMk/>
            <pc:sldMk cId="0" sldId="256"/>
            <ac:spMk id="12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rPr dirty="0"/>
              <a:t>Hello, we are HK TREE WATCH. </a:t>
            </a:r>
            <a:br>
              <a:rPr dirty="0"/>
            </a:br>
            <a:r>
              <a:rPr dirty="0"/>
              <a:t>My name is Rishi and allow me to briefly talk about our Project aims and Objective with this application</a:t>
            </a:r>
            <a:br>
              <a:rPr dirty="0"/>
            </a:br>
            <a:br>
              <a:rPr dirty="0"/>
            </a:br>
            <a:r>
              <a:rPr dirty="0"/>
              <a:t>We built this application to meet the functional requirements of our client.</a:t>
            </a:r>
          </a:p>
          <a:p>
            <a:br>
              <a:rPr dirty="0"/>
            </a:br>
            <a:r>
              <a:rPr dirty="0"/>
              <a:t>What we will show you today is the very early alpha demonstration of our natural science survey system, with a focus on tree management and survey knowledge for the general public.   We hope to improve this application, with your valuable feedback as time goes 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305591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3260481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1109002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899564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381000" y="685800"/>
            <a:ext cx="6096000" cy="3429000"/>
          </a:xfrm>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r>
              <a:t>So what is our VISION, and why did we build this </a:t>
            </a:r>
            <a:r>
              <a:rPr err="1"/>
              <a:t>app?As</a:t>
            </a:r>
            <a:r>
              <a:t> the description says  we want to enable researches and the general public to gain knowledge and insight from Hong Kong’s unique and diverse ecosystem. We hope that this application will help many organizations including our client to uplift the quality of their living environment through active planning, maintenance and preservation of trees and other vegetation.</a:t>
            </a:r>
            <a:br>
              <a:rPr/>
            </a:br>
            <a:br>
              <a:rPr/>
            </a:br>
            <a:r>
              <a:t>To summarize, in one line, we hope that our application can  simply “CREATE A LOVE OF NATURE” , in fact this is what our client had requested.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Before we being the demonstration, </a:t>
            </a:r>
            <a:r>
              <a:rPr lang="en-US" dirty="0"/>
              <a:t>I</a:t>
            </a:r>
            <a:r>
              <a:rPr dirty="0"/>
              <a:t> want to introduce a short video which will correctly summarize our goals, in fact this video was created by the Government and was recently showcased on TVB pearl, this video will clearly highlight our aim and objective.  </a:t>
            </a:r>
          </a:p>
          <a:p>
            <a:br>
              <a:rPr dirty="0"/>
            </a:br>
            <a:r>
              <a:rPr dirty="0"/>
              <a:t>I hope now you better understand why we build our application and why we need the general public support and NGO’s to monitor and survey our trees &amp; bio diversity.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t>How will our Achieve this?</a:t>
            </a:r>
          </a:p>
          <a:p>
            <a:endParaRPr/>
          </a:p>
          <a:p>
            <a:r>
              <a:t>- Modern user interface, legible text, good contrast with background and foreground, remember that our application will   likely be used outdoors most of the time.</a:t>
            </a:r>
          </a:p>
          <a:p>
            <a:pPr marL="257907" indent="-257907">
              <a:buSzPct val="75000"/>
              <a:buChar char="-"/>
            </a:pPr>
            <a:r>
              <a:t>Responsive which means any device, anywhere with the same functionality, we can’t code for all devices and sizes, and with a limited budget responsible makes the most sense.</a:t>
            </a:r>
          </a:p>
          <a:p>
            <a:pPr marL="257907" indent="-257907">
              <a:buSzPct val="75000"/>
              <a:buChar char="-"/>
            </a:pPr>
            <a:r>
              <a:t>Single code base, this is mainly for Developer experience and maintainability for future developers who are working on our repository.  </a:t>
            </a:r>
          </a:p>
          <a:p>
            <a:pPr marL="257907" indent="-257907">
              <a:buSzPct val="75000"/>
              <a:buChar char="-"/>
            </a:pPr>
            <a:r>
              <a:t>Follow common design principles, which include (Visibility, Good user Feedback, Constraints for different activities and , Consistency across screens  &amp; Affordance which is to make the application easy to use without needing a 500 page manual to understand it.</a:t>
            </a:r>
          </a:p>
          <a:p>
            <a:pPr marL="257907" indent="-257907">
              <a:buSzPct val="75000"/>
              <a:buChar char="-"/>
            </a:pPr>
            <a:r>
              <a:t>Security is very important, if we are handling sensitive user data we must follow some core OWASP </a:t>
            </a:r>
            <a:r>
              <a:rPr lang="en-US"/>
              <a:t> &amp; LSEP </a:t>
            </a:r>
            <a:r>
              <a:t>principles. At this stage it is a work in progress but we hope to complete it soon.</a:t>
            </a:r>
          </a:p>
          <a:p>
            <a:pPr marL="257907" indent="-257907">
              <a:buSzPct val="75000"/>
              <a:buChar char="-"/>
            </a:pPr>
            <a:r>
              <a:t>Engagement, there is no use to build a app if no body is going to use it, so we have plans to get as many hands on our application, and we will talk about this in our final demonstration to the client.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302053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3706007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88076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133950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Demno</a:t>
            </a:r>
            <a:r>
              <a:rPr lang="en-US" dirty="0"/>
              <a:t> Time.</a:t>
            </a:r>
          </a:p>
        </p:txBody>
      </p:sp>
    </p:spTree>
    <p:extLst>
      <p:ext uri="{BB962C8B-B14F-4D97-AF65-F5344CB8AC3E}">
        <p14:creationId xmlns:p14="http://schemas.microsoft.com/office/powerpoint/2010/main" val="817279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387600" y="2298700"/>
            <a:ext cx="196215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685800"/>
          </a:xfrm>
          <a:prstGeom prst="rect">
            <a:avLst/>
          </a:prstGeom>
        </p:spPr>
        <p:txBody>
          <a:bodyPr anchor="t">
            <a:spAutoFit/>
          </a:bodyPr>
          <a:lstStyle>
            <a:lvl1pPr marL="0" indent="0" algn="ctr">
              <a:spcBef>
                <a:spcPts val="0"/>
              </a:spcBef>
              <a:buSzTx/>
              <a:buNone/>
              <a:defRPr sz="3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22"/>
          </p:nvPr>
        </p:nvSpPr>
        <p:spPr>
          <a:xfrm>
            <a:off x="2387600" y="6007100"/>
            <a:ext cx="19621500" cy="952500"/>
          </a:xfrm>
          <a:prstGeom prst="rect">
            <a:avLst/>
          </a:prstGeom>
        </p:spPr>
        <p:txBody>
          <a:bodyPr>
            <a:spAutoFit/>
          </a:bodyPr>
          <a:lstStyle>
            <a:lvl1pPr marL="0" indent="0" algn="ctr">
              <a:spcBef>
                <a:spcPts val="3400"/>
              </a:spcBef>
              <a:buSzTx/>
              <a:buNone/>
              <a:defRPr sz="5600"/>
            </a:lvl1pPr>
          </a:lstStyle>
          <a:p>
            <a:r>
              <a:t>“Type a quote here.”</a:t>
            </a:r>
          </a:p>
        </p:txBody>
      </p:sp>
      <p:sp>
        <p:nvSpPr>
          <p:cNvPr id="95"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Panoramic photo of two canoeists on a wide river with snowy mountains in the background"/>
          <p:cNvSpPr>
            <a:spLocks noGrp="1"/>
          </p:cNvSpPr>
          <p:nvPr>
            <p:ph type="pic" idx="21"/>
          </p:nvPr>
        </p:nvSpPr>
        <p:spPr>
          <a:xfrm>
            <a:off x="-47625" y="-2540000"/>
            <a:ext cx="24479250" cy="163195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Panoramic photo of two canoeists on a wide river with snowy mountains in the background"/>
          <p:cNvSpPr>
            <a:spLocks noGrp="1"/>
          </p:cNvSpPr>
          <p:nvPr>
            <p:ph type="pic" idx="21"/>
          </p:nvPr>
        </p:nvSpPr>
        <p:spPr>
          <a:xfrm>
            <a:off x="2752725" y="-2489200"/>
            <a:ext cx="18840450" cy="125603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7600" y="9448800"/>
            <a:ext cx="196215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387600" y="4533900"/>
            <a:ext cx="196215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Red boat moored by a dock in a river with trees along the shoreline and a cloudy blue sky in the background"/>
          <p:cNvSpPr>
            <a:spLocks noGrp="1"/>
          </p:cNvSpPr>
          <p:nvPr>
            <p:ph type="pic" idx="21"/>
          </p:nvPr>
        </p:nvSpPr>
        <p:spPr>
          <a:xfrm>
            <a:off x="12407900" y="-2159000"/>
            <a:ext cx="10337800" cy="15506702"/>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790700" y="1066800"/>
            <a:ext cx="10007600" cy="56261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Red boat moored by a dock in a river with trees along the shoreline and a cloudy blue sky in the background"/>
          <p:cNvSpPr>
            <a:spLocks noGrp="1"/>
          </p:cNvSpPr>
          <p:nvPr>
            <p:ph type="pic" idx="21"/>
          </p:nvPr>
        </p:nvSpPr>
        <p:spPr>
          <a:xfrm>
            <a:off x="12496800" y="-1485900"/>
            <a:ext cx="10193867" cy="152908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790700" y="3644900"/>
            <a:ext cx="10007600" cy="8839200"/>
          </a:xfrm>
          <a:prstGeom prst="rect">
            <a:avLst/>
          </a:prstGeom>
        </p:spPr>
        <p:txBody>
          <a:bodyPr/>
          <a:lstStyle>
            <a:lvl1pPr marL="431800" indent="-431800">
              <a:spcBef>
                <a:spcPts val="5300"/>
              </a:spcBef>
              <a:defRPr sz="3800"/>
            </a:lvl1pPr>
            <a:lvl2pPr marL="863600" indent="-431800">
              <a:spcBef>
                <a:spcPts val="5300"/>
              </a:spcBef>
              <a:defRPr sz="3800"/>
            </a:lvl2pPr>
            <a:lvl3pPr marL="1295400" indent="-431800">
              <a:spcBef>
                <a:spcPts val="5300"/>
              </a:spcBef>
              <a:defRPr sz="3800"/>
            </a:lvl3pPr>
            <a:lvl4pPr marL="1727200" indent="-431800">
              <a:spcBef>
                <a:spcPts val="5300"/>
              </a:spcBef>
              <a:defRPr sz="3800"/>
            </a:lvl4pPr>
            <a:lvl5pPr marL="2159000" indent="-431800">
              <a:spcBef>
                <a:spcPts val="53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790700" y="1790700"/>
            <a:ext cx="208153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Child looking through binoculars at a snowy mountain landscape"/>
          <p:cNvSpPr>
            <a:spLocks noGrp="1"/>
          </p:cNvSpPr>
          <p:nvPr>
            <p:ph type="pic" sz="half" idx="21"/>
          </p:nvPr>
        </p:nvSpPr>
        <p:spPr>
          <a:xfrm>
            <a:off x="12344400" y="7112000"/>
            <a:ext cx="10439400" cy="6959601"/>
          </a:xfrm>
          <a:prstGeom prst="rect">
            <a:avLst/>
          </a:prstGeom>
        </p:spPr>
        <p:txBody>
          <a:bodyPr lIns="91439" tIns="45719" rIns="91439" bIns="45719" anchor="t">
            <a:noAutofit/>
          </a:bodyPr>
          <a:lstStyle/>
          <a:p>
            <a:endParaRPr/>
          </a:p>
        </p:txBody>
      </p:sp>
      <p:sp>
        <p:nvSpPr>
          <p:cNvPr id="84" name="Small rocky island covered with grass and surrounded by ocean with blue sky in the background"/>
          <p:cNvSpPr>
            <a:spLocks noGrp="1"/>
          </p:cNvSpPr>
          <p:nvPr>
            <p:ph type="pic" sz="half" idx="22"/>
          </p:nvPr>
        </p:nvSpPr>
        <p:spPr>
          <a:xfrm>
            <a:off x="12407900" y="190500"/>
            <a:ext cx="10363200" cy="6908800"/>
          </a:xfrm>
          <a:prstGeom prst="rect">
            <a:avLst/>
          </a:prstGeom>
        </p:spPr>
        <p:txBody>
          <a:bodyPr lIns="91439" tIns="45719" rIns="91439" bIns="45719" anchor="t">
            <a:noAutofit/>
          </a:bodyPr>
          <a:lstStyle/>
          <a:p>
            <a:endParaRPr/>
          </a:p>
        </p:txBody>
      </p:sp>
      <p:sp>
        <p:nvSpPr>
          <p:cNvPr id="85" name="Red boat moored by a dock in a river with trees along the shoreline and a cloudy blue sky in the background"/>
          <p:cNvSpPr>
            <a:spLocks noGrp="1"/>
          </p:cNvSpPr>
          <p:nvPr>
            <p:ph type="pic" idx="23"/>
          </p:nvPr>
        </p:nvSpPr>
        <p:spPr>
          <a:xfrm>
            <a:off x="1583266" y="-1879600"/>
            <a:ext cx="10414001" cy="156210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90700" y="571500"/>
            <a:ext cx="20815300" cy="298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790700" y="3644900"/>
            <a:ext cx="20815300" cy="883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5253" y="13004800"/>
            <a:ext cx="453238" cy="4699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hktreewatch.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HK TREE WATCH"/>
          <p:cNvSpPr txBox="1">
            <a:spLocks noGrp="1"/>
          </p:cNvSpPr>
          <p:nvPr>
            <p:ph type="ctrTitle"/>
          </p:nvPr>
        </p:nvSpPr>
        <p:spPr>
          <a:xfrm>
            <a:off x="2387600" y="1376373"/>
            <a:ext cx="19621500" cy="4648201"/>
          </a:xfrm>
          <a:prstGeom prst="rect">
            <a:avLst/>
          </a:prstGeom>
        </p:spPr>
        <p:txBody>
          <a:bodyPr/>
          <a:lstStyle/>
          <a:p>
            <a:r>
              <a:rPr dirty="0"/>
              <a:t>HK TREE WATCH</a:t>
            </a:r>
          </a:p>
        </p:txBody>
      </p:sp>
      <p:sp>
        <p:nvSpPr>
          <p:cNvPr id="120" name="A natural science survey system"/>
          <p:cNvSpPr txBox="1">
            <a:spLocks noGrp="1"/>
          </p:cNvSpPr>
          <p:nvPr>
            <p:ph type="subTitle" sz="quarter" idx="1"/>
          </p:nvPr>
        </p:nvSpPr>
        <p:spPr>
          <a:xfrm>
            <a:off x="2387600" y="6339745"/>
            <a:ext cx="19621500" cy="1587501"/>
          </a:xfrm>
          <a:prstGeom prst="rect">
            <a:avLst/>
          </a:prstGeom>
        </p:spPr>
        <p:txBody>
          <a:bodyPr>
            <a:normAutofit fontScale="62500" lnSpcReduction="20000"/>
          </a:bodyPr>
          <a:lstStyle/>
          <a:p>
            <a:r>
              <a:rPr dirty="0"/>
              <a:t>A natural science survey system</a:t>
            </a:r>
            <a:endParaRPr lang="en-US" dirty="0"/>
          </a:p>
          <a:p>
            <a:r>
              <a:rPr lang="en-US" dirty="0"/>
              <a:t>Final Submission</a:t>
            </a:r>
          </a:p>
          <a:p>
            <a:br>
              <a:rPr lang="en-US" dirty="0"/>
            </a:br>
            <a:r>
              <a:rPr lang="en-US" dirty="0"/>
              <a:t>Version1.1</a:t>
            </a:r>
            <a:endParaRPr dirty="0"/>
          </a:p>
        </p:txBody>
      </p:sp>
      <p:pic>
        <p:nvPicPr>
          <p:cNvPr id="121" name="image (1).png" descr="image (1).png"/>
          <p:cNvPicPr>
            <a:picLocks noChangeAspect="1"/>
          </p:cNvPicPr>
          <p:nvPr/>
        </p:nvPicPr>
        <p:blipFill>
          <a:blip r:embed="rId3">
            <a:alphaModFix amt="78603"/>
          </a:blip>
          <a:stretch>
            <a:fillRect/>
          </a:stretch>
        </p:blipFill>
        <p:spPr>
          <a:xfrm>
            <a:off x="10536277" y="9256074"/>
            <a:ext cx="3311447" cy="3764219"/>
          </a:xfrm>
          <a:prstGeom prst="rect">
            <a:avLst/>
          </a:prstGeom>
          <a:ln w="25400">
            <a:miter lim="400000"/>
          </a:ln>
          <a:effectLst>
            <a:outerShdw blurRad="254000" dist="127000" dir="5400000" rotWithShape="0">
              <a:srgbClr val="000000">
                <a:alpha val="70000"/>
              </a:srgbClr>
            </a:outerShdw>
          </a:effectLst>
        </p:spPr>
      </p:pic>
      <p:sp>
        <p:nvSpPr>
          <p:cNvPr id="122" name="http://www.hktreewatch.org"/>
          <p:cNvSpPr txBox="1"/>
          <p:nvPr/>
        </p:nvSpPr>
        <p:spPr>
          <a:xfrm>
            <a:off x="17560205" y="12363047"/>
            <a:ext cx="6214843" cy="702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u="sng">
                <a:hlinkClick r:id="rId4"/>
              </a:defRPr>
            </a:lvl1pPr>
          </a:lstStyle>
          <a:p>
            <a:pPr>
              <a:defRPr u="none"/>
            </a:pPr>
            <a:r>
              <a:rPr u="sng" dirty="0">
                <a:solidFill>
                  <a:schemeClr val="tx1"/>
                </a:solidFill>
                <a:hlinkClick r:id="rId4">
                  <a:extLst>
                    <a:ext uri="{A12FA001-AC4F-418D-AE19-62706E023703}">
                      <ahyp:hlinkClr xmlns:ahyp="http://schemas.microsoft.com/office/drawing/2018/hyperlinkcolor" val="tx"/>
                    </a:ext>
                  </a:extLst>
                </a:hlinkClick>
              </a:rPr>
              <a:t>http://www.hktreewatch.org</a:t>
            </a:r>
          </a:p>
        </p:txBody>
      </p:sp>
      <p:sp>
        <p:nvSpPr>
          <p:cNvPr id="2" name="TextBox 1">
            <a:extLst>
              <a:ext uri="{FF2B5EF4-FFF2-40B4-BE49-F238E27FC236}">
                <a16:creationId xmlns:a16="http://schemas.microsoft.com/office/drawing/2014/main" id="{329704EF-AC07-13B1-EE53-779EC38C5121}"/>
              </a:ext>
            </a:extLst>
          </p:cNvPr>
          <p:cNvSpPr txBox="1"/>
          <p:nvPr/>
        </p:nvSpPr>
        <p:spPr>
          <a:xfrm>
            <a:off x="21874394" y="8791986"/>
            <a:ext cx="10265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72B3B122-40CA-7019-191E-7A702D5856BB}"/>
              </a:ext>
            </a:extLst>
          </p:cNvPr>
          <p:cNvPicPr>
            <a:picLocks noChangeAspect="1"/>
          </p:cNvPicPr>
          <p:nvPr/>
        </p:nvPicPr>
        <p:blipFill>
          <a:blip r:embed="rId4"/>
          <a:stretch>
            <a:fillRect/>
          </a:stretch>
        </p:blipFill>
        <p:spPr>
          <a:xfrm>
            <a:off x="929836" y="3997247"/>
            <a:ext cx="9507705" cy="7685252"/>
          </a:xfrm>
          <a:prstGeom prst="rect">
            <a:avLst/>
          </a:prstGeom>
        </p:spPr>
      </p:pic>
      <p:pic>
        <p:nvPicPr>
          <p:cNvPr id="5" name="Picture 4">
            <a:extLst>
              <a:ext uri="{FF2B5EF4-FFF2-40B4-BE49-F238E27FC236}">
                <a16:creationId xmlns:a16="http://schemas.microsoft.com/office/drawing/2014/main" id="{A5C8FF71-5ABF-91B8-1C0D-53E3437FD99B}"/>
              </a:ext>
            </a:extLst>
          </p:cNvPr>
          <p:cNvPicPr>
            <a:picLocks noChangeAspect="1"/>
          </p:cNvPicPr>
          <p:nvPr/>
        </p:nvPicPr>
        <p:blipFill>
          <a:blip r:embed="rId5"/>
          <a:stretch>
            <a:fillRect/>
          </a:stretch>
        </p:blipFill>
        <p:spPr>
          <a:xfrm>
            <a:off x="11749564" y="4019549"/>
            <a:ext cx="9480114" cy="7662949"/>
          </a:xfrm>
          <a:prstGeom prst="rect">
            <a:avLst/>
          </a:prstGeom>
        </p:spPr>
      </p:pic>
    </p:spTree>
    <p:extLst>
      <p:ext uri="{BB962C8B-B14F-4D97-AF65-F5344CB8AC3E}">
        <p14:creationId xmlns:p14="http://schemas.microsoft.com/office/powerpoint/2010/main" val="232621358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0F29FF5B-098D-38D5-290E-B6FEB6322E71}"/>
              </a:ext>
            </a:extLst>
          </p:cNvPr>
          <p:cNvPicPr>
            <a:picLocks noChangeAspect="1"/>
          </p:cNvPicPr>
          <p:nvPr/>
        </p:nvPicPr>
        <p:blipFill>
          <a:blip r:embed="rId4"/>
          <a:stretch>
            <a:fillRect/>
          </a:stretch>
        </p:blipFill>
        <p:spPr>
          <a:xfrm>
            <a:off x="1211210" y="3770970"/>
            <a:ext cx="9810766" cy="7737087"/>
          </a:xfrm>
          <a:prstGeom prst="rect">
            <a:avLst/>
          </a:prstGeom>
        </p:spPr>
      </p:pic>
      <p:pic>
        <p:nvPicPr>
          <p:cNvPr id="7" name="Picture 6">
            <a:extLst>
              <a:ext uri="{FF2B5EF4-FFF2-40B4-BE49-F238E27FC236}">
                <a16:creationId xmlns:a16="http://schemas.microsoft.com/office/drawing/2014/main" id="{41D3F3B8-5861-BBED-160E-5D689716F398}"/>
              </a:ext>
            </a:extLst>
          </p:cNvPr>
          <p:cNvPicPr>
            <a:picLocks noChangeAspect="1"/>
          </p:cNvPicPr>
          <p:nvPr/>
        </p:nvPicPr>
        <p:blipFill>
          <a:blip r:embed="rId5"/>
          <a:stretch>
            <a:fillRect/>
          </a:stretch>
        </p:blipFill>
        <p:spPr>
          <a:xfrm>
            <a:off x="12192000" y="3770969"/>
            <a:ext cx="9810766" cy="7737087"/>
          </a:xfrm>
          <a:prstGeom prst="rect">
            <a:avLst/>
          </a:prstGeom>
        </p:spPr>
      </p:pic>
    </p:spTree>
    <p:extLst>
      <p:ext uri="{BB962C8B-B14F-4D97-AF65-F5344CB8AC3E}">
        <p14:creationId xmlns:p14="http://schemas.microsoft.com/office/powerpoint/2010/main" val="11908098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C9D01B3C-4AF2-4EB6-F577-9C8EB8E2F980}"/>
              </a:ext>
            </a:extLst>
          </p:cNvPr>
          <p:cNvPicPr>
            <a:picLocks noChangeAspect="1"/>
          </p:cNvPicPr>
          <p:nvPr/>
        </p:nvPicPr>
        <p:blipFill>
          <a:blip r:embed="rId4"/>
          <a:stretch>
            <a:fillRect/>
          </a:stretch>
        </p:blipFill>
        <p:spPr>
          <a:xfrm>
            <a:off x="1148780" y="3718856"/>
            <a:ext cx="10875688" cy="8576919"/>
          </a:xfrm>
          <a:prstGeom prst="rect">
            <a:avLst/>
          </a:prstGeom>
        </p:spPr>
      </p:pic>
      <p:pic>
        <p:nvPicPr>
          <p:cNvPr id="5" name="Picture 4">
            <a:extLst>
              <a:ext uri="{FF2B5EF4-FFF2-40B4-BE49-F238E27FC236}">
                <a16:creationId xmlns:a16="http://schemas.microsoft.com/office/drawing/2014/main" id="{BDD9F98D-AE4C-E55E-2E1A-3109C261F2AC}"/>
              </a:ext>
            </a:extLst>
          </p:cNvPr>
          <p:cNvPicPr>
            <a:picLocks noChangeAspect="1"/>
          </p:cNvPicPr>
          <p:nvPr/>
        </p:nvPicPr>
        <p:blipFill>
          <a:blip r:embed="rId5"/>
          <a:stretch>
            <a:fillRect/>
          </a:stretch>
        </p:blipFill>
        <p:spPr>
          <a:xfrm>
            <a:off x="12765203" y="3718857"/>
            <a:ext cx="10875688" cy="8576919"/>
          </a:xfrm>
          <a:prstGeom prst="rect">
            <a:avLst/>
          </a:prstGeom>
        </p:spPr>
      </p:pic>
    </p:spTree>
    <p:extLst>
      <p:ext uri="{BB962C8B-B14F-4D97-AF65-F5344CB8AC3E}">
        <p14:creationId xmlns:p14="http://schemas.microsoft.com/office/powerpoint/2010/main" val="192172492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C574D79D-8D89-00C8-4A01-923FE0253F49}"/>
              </a:ext>
            </a:extLst>
          </p:cNvPr>
          <p:cNvPicPr>
            <a:picLocks noChangeAspect="1"/>
          </p:cNvPicPr>
          <p:nvPr/>
        </p:nvPicPr>
        <p:blipFill>
          <a:blip r:embed="rId4"/>
          <a:stretch>
            <a:fillRect/>
          </a:stretch>
        </p:blipFill>
        <p:spPr>
          <a:xfrm>
            <a:off x="1190236" y="3391828"/>
            <a:ext cx="10263245" cy="8093927"/>
          </a:xfrm>
          <a:prstGeom prst="rect">
            <a:avLst/>
          </a:prstGeom>
        </p:spPr>
      </p:pic>
      <p:pic>
        <p:nvPicPr>
          <p:cNvPr id="9" name="Picture 8" descr="A close-up of a cell phone&#10;&#10;Description automatically generated with medium confidence">
            <a:extLst>
              <a:ext uri="{FF2B5EF4-FFF2-40B4-BE49-F238E27FC236}">
                <a16:creationId xmlns:a16="http://schemas.microsoft.com/office/drawing/2014/main" id="{9F547A28-5D06-63FC-125A-DEB0D3702E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7362" y="3485509"/>
            <a:ext cx="4931712" cy="10058400"/>
          </a:xfrm>
          <a:prstGeom prst="rect">
            <a:avLst/>
          </a:prstGeom>
        </p:spPr>
      </p:pic>
      <p:pic>
        <p:nvPicPr>
          <p:cNvPr id="12" name="Picture 11" descr="A close-up of a cell phone&#10;&#10;Description automatically generated with medium confidence">
            <a:extLst>
              <a:ext uri="{FF2B5EF4-FFF2-40B4-BE49-F238E27FC236}">
                <a16:creationId xmlns:a16="http://schemas.microsoft.com/office/drawing/2014/main" id="{6A90D574-A6E2-1FDC-995A-D50A8E7524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28267" y="3485509"/>
            <a:ext cx="4931712" cy="10058400"/>
          </a:xfrm>
          <a:prstGeom prst="rect">
            <a:avLst/>
          </a:prstGeom>
        </p:spPr>
      </p:pic>
    </p:spTree>
    <p:extLst>
      <p:ext uri="{BB962C8B-B14F-4D97-AF65-F5344CB8AC3E}">
        <p14:creationId xmlns:p14="http://schemas.microsoft.com/office/powerpoint/2010/main" val="51222805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roduct Plan"/>
          <p:cNvSpPr txBox="1">
            <a:spLocks noGrp="1"/>
          </p:cNvSpPr>
          <p:nvPr>
            <p:ph type="title"/>
          </p:nvPr>
        </p:nvSpPr>
        <p:spPr>
          <a:xfrm>
            <a:off x="603115" y="1103992"/>
            <a:ext cx="21996536" cy="2984501"/>
          </a:xfrm>
          <a:prstGeom prst="rect">
            <a:avLst/>
          </a:prstGeom>
        </p:spPr>
        <p:txBody>
          <a:bodyPr/>
          <a:lstStyle>
            <a:lvl1pPr>
              <a:defRPr sz="8200" b="1">
                <a:latin typeface="Helvetica"/>
                <a:ea typeface="Helvetica"/>
                <a:cs typeface="Helvetica"/>
                <a:sym typeface="Helvetica"/>
              </a:defRPr>
            </a:lvl1pPr>
          </a:lstStyle>
          <a:p>
            <a:r>
              <a:rPr lang="en-US"/>
              <a:t>Maintenance</a:t>
            </a:r>
            <a:endParaRPr/>
          </a:p>
        </p:txBody>
      </p:sp>
      <p:sp>
        <p:nvSpPr>
          <p:cNvPr id="4" name="TextBox 3">
            <a:extLst>
              <a:ext uri="{FF2B5EF4-FFF2-40B4-BE49-F238E27FC236}">
                <a16:creationId xmlns:a16="http://schemas.microsoft.com/office/drawing/2014/main" id="{6C5E8D9C-A3AD-104A-1B40-780CBC76C409}"/>
              </a:ext>
            </a:extLst>
          </p:cNvPr>
          <p:cNvSpPr txBox="1"/>
          <p:nvPr/>
        </p:nvSpPr>
        <p:spPr>
          <a:xfrm>
            <a:off x="10652531" y="5662524"/>
            <a:ext cx="10265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a:ln>
                <a:noFill/>
              </a:ln>
              <a:solidFill>
                <a:srgbClr val="FFFFFF"/>
              </a:solidFill>
              <a:effectLst/>
              <a:uFillTx/>
              <a:latin typeface="+mn-lt"/>
              <a:ea typeface="+mn-ea"/>
              <a:cs typeface="+mn-cs"/>
              <a:sym typeface="Helvetica Light"/>
            </a:endParaRPr>
          </a:p>
        </p:txBody>
      </p:sp>
      <p:pic>
        <p:nvPicPr>
          <p:cNvPr id="8" name="image (1).png" descr="image (1).png">
            <a:extLst>
              <a:ext uri="{FF2B5EF4-FFF2-40B4-BE49-F238E27FC236}">
                <a16:creationId xmlns:a16="http://schemas.microsoft.com/office/drawing/2014/main" id="{74954615-485E-8565-EB5A-26C484AA1185}"/>
              </a:ext>
            </a:extLst>
          </p:cNvPr>
          <p:cNvPicPr>
            <a:picLocks noChangeAspect="1"/>
          </p:cNvPicPr>
          <p:nvPr/>
        </p:nvPicPr>
        <p:blipFill>
          <a:blip r:embed="rId2">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5" name="Modern UI/UX…">
            <a:extLst>
              <a:ext uri="{FF2B5EF4-FFF2-40B4-BE49-F238E27FC236}">
                <a16:creationId xmlns:a16="http://schemas.microsoft.com/office/drawing/2014/main" id="{722F0AE8-23C8-C7F1-4600-0A153878C456}"/>
              </a:ext>
            </a:extLst>
          </p:cNvPr>
          <p:cNvSpPr txBox="1"/>
          <p:nvPr/>
        </p:nvSpPr>
        <p:spPr>
          <a:xfrm>
            <a:off x="3667833" y="4171842"/>
            <a:ext cx="17007861" cy="7224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228600" indent="-228600" algn="l">
              <a:lnSpc>
                <a:spcPct val="150000"/>
              </a:lnSpc>
              <a:buSzPct val="100000"/>
              <a:buChar char="•"/>
              <a:defRPr sz="5000"/>
            </a:pPr>
            <a:r>
              <a:rPr lang="en-US" sz="5000"/>
              <a:t> </a:t>
            </a:r>
            <a:r>
              <a:rPr lang="en-US" sz="4400" b="1"/>
              <a:t>24/7 Phone troubleshooting  support day or night (Call Simon &amp; Leo)</a:t>
            </a:r>
            <a:endParaRPr sz="4400" b="1"/>
          </a:p>
          <a:p>
            <a:pPr marL="228600" indent="-228600" algn="l">
              <a:lnSpc>
                <a:spcPct val="150000"/>
              </a:lnSpc>
              <a:buSzPct val="100000"/>
              <a:buChar char="•"/>
              <a:defRPr sz="5000"/>
            </a:pPr>
            <a:r>
              <a:rPr sz="4400" b="1"/>
              <a:t> </a:t>
            </a:r>
            <a:r>
              <a:rPr lang="en-US" sz="4400" b="1"/>
              <a:t>99.999% Uptime SLA &amp; 6 Month software warranty assurance</a:t>
            </a:r>
            <a:endParaRPr sz="4400" b="1"/>
          </a:p>
          <a:p>
            <a:pPr marL="228600" indent="-228600" algn="l">
              <a:lnSpc>
                <a:spcPct val="150000"/>
              </a:lnSpc>
              <a:buSzPct val="100000"/>
              <a:buChar char="•"/>
              <a:defRPr sz="5000"/>
            </a:pPr>
            <a:r>
              <a:rPr lang="en-US" sz="4400" b="1"/>
              <a:t> Full Documentation handover (API, Testing, Requirements)</a:t>
            </a:r>
            <a:endParaRPr sz="4400" b="1"/>
          </a:p>
          <a:p>
            <a:pPr marL="228600" indent="-228600" algn="l">
              <a:lnSpc>
                <a:spcPct val="150000"/>
              </a:lnSpc>
              <a:buSzPct val="100000"/>
              <a:buChar char="•"/>
              <a:defRPr sz="5000"/>
            </a:pPr>
            <a:r>
              <a:rPr lang="en-US" sz="4400" b="1"/>
              <a:t> Code base Handover (</a:t>
            </a:r>
            <a:r>
              <a:rPr lang="en-US" sz="4400" b="1" err="1"/>
              <a:t>Github</a:t>
            </a:r>
            <a:r>
              <a:rPr lang="en-US" sz="4400" b="1"/>
              <a:t>, Amazon, Object Storage)</a:t>
            </a:r>
            <a:endParaRPr sz="4400" b="1"/>
          </a:p>
          <a:p>
            <a:pPr marL="228600" indent="-228600" algn="l">
              <a:lnSpc>
                <a:spcPct val="150000"/>
              </a:lnSpc>
              <a:buSzPct val="100000"/>
              <a:buChar char="•"/>
              <a:defRPr sz="5000"/>
            </a:pPr>
            <a:r>
              <a:rPr lang="en-US" sz="4400" b="1"/>
              <a:t> Training Materials handover in documentation</a:t>
            </a:r>
            <a:endParaRPr sz="4400" b="1"/>
          </a:p>
          <a:p>
            <a:pPr marL="228600" indent="-228600" algn="l">
              <a:lnSpc>
                <a:spcPct val="150000"/>
              </a:lnSpc>
              <a:buSzPct val="100000"/>
              <a:buChar char="•"/>
              <a:defRPr sz="5000"/>
            </a:pPr>
            <a:r>
              <a:rPr lang="en-US" sz="4400" b="1"/>
              <a:t> Fully Licensed. Client retains exclusive ownership of software</a:t>
            </a:r>
            <a:r>
              <a:rPr lang="en-US" sz="4400"/>
              <a:t>. </a:t>
            </a:r>
            <a:endParaRPr sz="4400"/>
          </a:p>
          <a:p>
            <a:pPr algn="l">
              <a:lnSpc>
                <a:spcPct val="150000"/>
              </a:lnSpc>
              <a:buSzPct val="100000"/>
              <a:defRPr sz="5000"/>
            </a:pPr>
            <a:endParaRPr sz="44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roduct Plan"/>
          <p:cNvSpPr txBox="1">
            <a:spLocks noGrp="1"/>
          </p:cNvSpPr>
          <p:nvPr>
            <p:ph type="title"/>
          </p:nvPr>
        </p:nvSpPr>
        <p:spPr>
          <a:xfrm>
            <a:off x="580443" y="1"/>
            <a:ext cx="22317341" cy="2140518"/>
          </a:xfrm>
          <a:prstGeom prst="rect">
            <a:avLst/>
          </a:prstGeom>
        </p:spPr>
        <p:txBody>
          <a:bodyPr/>
          <a:lstStyle>
            <a:lvl1pPr>
              <a:defRPr sz="8200" b="1">
                <a:latin typeface="Helvetica"/>
                <a:ea typeface="Helvetica"/>
                <a:cs typeface="Helvetica"/>
                <a:sym typeface="Helvetica"/>
              </a:defRPr>
            </a:lvl1pPr>
          </a:lstStyle>
          <a:p>
            <a:r>
              <a:rPr lang="en-US"/>
              <a:t>Future Roadmap to Ver 2.0</a:t>
            </a:r>
            <a:endParaRPr/>
          </a:p>
        </p:txBody>
      </p:sp>
      <p:sp>
        <p:nvSpPr>
          <p:cNvPr id="4" name="TextBox 3">
            <a:extLst>
              <a:ext uri="{FF2B5EF4-FFF2-40B4-BE49-F238E27FC236}">
                <a16:creationId xmlns:a16="http://schemas.microsoft.com/office/drawing/2014/main" id="{6C5E8D9C-A3AD-104A-1B40-780CBC76C409}"/>
              </a:ext>
            </a:extLst>
          </p:cNvPr>
          <p:cNvSpPr txBox="1"/>
          <p:nvPr/>
        </p:nvSpPr>
        <p:spPr>
          <a:xfrm>
            <a:off x="10652531" y="5662524"/>
            <a:ext cx="10265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a:ln>
                <a:noFill/>
              </a:ln>
              <a:solidFill>
                <a:srgbClr val="FFFFFF"/>
              </a:solidFill>
              <a:effectLst/>
              <a:uFillTx/>
              <a:latin typeface="+mn-lt"/>
              <a:ea typeface="+mn-ea"/>
              <a:cs typeface="+mn-cs"/>
              <a:sym typeface="Helvetica Light"/>
            </a:endParaRPr>
          </a:p>
        </p:txBody>
      </p:sp>
      <p:pic>
        <p:nvPicPr>
          <p:cNvPr id="8" name="image (1).png" descr="image (1).png">
            <a:extLst>
              <a:ext uri="{FF2B5EF4-FFF2-40B4-BE49-F238E27FC236}">
                <a16:creationId xmlns:a16="http://schemas.microsoft.com/office/drawing/2014/main" id="{74954615-485E-8565-EB5A-26C484AA1185}"/>
              </a:ext>
            </a:extLst>
          </p:cNvPr>
          <p:cNvPicPr>
            <a:picLocks noChangeAspect="1"/>
          </p:cNvPicPr>
          <p:nvPr/>
        </p:nvPicPr>
        <p:blipFill>
          <a:blip r:embed="rId2">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5" name="Modern UI/UX…">
            <a:extLst>
              <a:ext uri="{FF2B5EF4-FFF2-40B4-BE49-F238E27FC236}">
                <a16:creationId xmlns:a16="http://schemas.microsoft.com/office/drawing/2014/main" id="{722F0AE8-23C8-C7F1-4600-0A153878C456}"/>
              </a:ext>
            </a:extLst>
          </p:cNvPr>
          <p:cNvSpPr txBox="1"/>
          <p:nvPr/>
        </p:nvSpPr>
        <p:spPr>
          <a:xfrm>
            <a:off x="3667833" y="2140518"/>
            <a:ext cx="18586819" cy="112868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p>
            <a:pPr marL="228600" indent="-228600" algn="l">
              <a:lnSpc>
                <a:spcPct val="150000"/>
              </a:lnSpc>
              <a:buSzPct val="100000"/>
              <a:buChar char="•"/>
              <a:defRPr sz="5000"/>
            </a:pPr>
            <a:r>
              <a:rPr lang="en-US" sz="5000"/>
              <a:t> Integrate with Government API (not currently available)</a:t>
            </a:r>
            <a:endParaRPr sz="4400" b="1"/>
          </a:p>
          <a:p>
            <a:pPr marL="228600" indent="-228600" algn="l">
              <a:lnSpc>
                <a:spcPct val="150000"/>
              </a:lnSpc>
              <a:buSzPct val="100000"/>
              <a:buChar char="•"/>
              <a:defRPr sz="5000"/>
            </a:pPr>
            <a:r>
              <a:rPr sz="4400" b="1"/>
              <a:t> </a:t>
            </a:r>
            <a:r>
              <a:rPr lang="en-US" sz="4400" b="1"/>
              <a:t>Enhance Content Management System for Moderator.</a:t>
            </a:r>
            <a:endParaRPr sz="4400" b="1"/>
          </a:p>
          <a:p>
            <a:pPr marL="228600" indent="-228600" algn="l">
              <a:lnSpc>
                <a:spcPct val="150000"/>
              </a:lnSpc>
              <a:buSzPct val="100000"/>
              <a:buChar char="•"/>
              <a:defRPr sz="5000"/>
            </a:pPr>
            <a:r>
              <a:rPr lang="en-US" sz="4400" b="1"/>
              <a:t> Pre-train model on more robust classification of species, increase accuracy</a:t>
            </a:r>
            <a:endParaRPr sz="4400" b="1"/>
          </a:p>
          <a:p>
            <a:pPr marL="228600" indent="-228600" algn="l">
              <a:lnSpc>
                <a:spcPct val="150000"/>
              </a:lnSpc>
              <a:buSzPct val="100000"/>
              <a:buChar char="•"/>
              <a:defRPr sz="5000"/>
            </a:pPr>
            <a:r>
              <a:rPr lang="en-US" sz="4400" b="1"/>
              <a:t> Single-Sign on &amp; Biometric Authentication support</a:t>
            </a:r>
            <a:endParaRPr sz="4400" b="1"/>
          </a:p>
          <a:p>
            <a:pPr marL="228600" indent="-228600" algn="l">
              <a:lnSpc>
                <a:spcPct val="150000"/>
              </a:lnSpc>
              <a:buSzPct val="100000"/>
              <a:buChar char="•"/>
              <a:defRPr sz="5000"/>
            </a:pPr>
            <a:r>
              <a:rPr lang="en-US" sz="4400" b="1"/>
              <a:t> Progressive Web Application, Offline support.</a:t>
            </a:r>
          </a:p>
          <a:p>
            <a:pPr marL="228600" indent="-228600" algn="l">
              <a:lnSpc>
                <a:spcPct val="150000"/>
              </a:lnSpc>
              <a:buSzPct val="100000"/>
              <a:buChar char="•"/>
              <a:defRPr sz="5000"/>
            </a:pPr>
            <a:r>
              <a:rPr lang="en-US" sz="4400" b="1"/>
              <a:t> Dark color theme switcher</a:t>
            </a:r>
          </a:p>
          <a:p>
            <a:pPr marL="228600" indent="-228600" algn="l">
              <a:lnSpc>
                <a:spcPct val="150000"/>
              </a:lnSpc>
              <a:buSzPct val="100000"/>
              <a:buChar char="•"/>
              <a:defRPr sz="5000"/>
            </a:pPr>
            <a:r>
              <a:rPr lang="en-US" sz="4400" b="1"/>
              <a:t> On going summative usability studies for UI/</a:t>
            </a:r>
            <a:r>
              <a:rPr lang="en-US" sz="4400" b="1" err="1"/>
              <a:t>UX</a:t>
            </a:r>
            <a:r>
              <a:rPr lang="en-US" sz="4400" b="1"/>
              <a:t> </a:t>
            </a:r>
            <a:r>
              <a:rPr lang="en-US" sz="4400" b="1" err="1"/>
              <a:t>improvments</a:t>
            </a:r>
            <a:endParaRPr lang="en-US" sz="4400" b="1"/>
          </a:p>
          <a:p>
            <a:pPr marL="228600" indent="-228600" algn="l">
              <a:lnSpc>
                <a:spcPct val="150000"/>
              </a:lnSpc>
              <a:buSzPct val="100000"/>
              <a:buChar char="•"/>
              <a:defRPr sz="5000"/>
            </a:pPr>
            <a:r>
              <a:rPr lang="en-US" sz="4400" b="1"/>
              <a:t> Automated transactional email notification system (AWS SES)</a:t>
            </a:r>
          </a:p>
          <a:p>
            <a:pPr marL="228600" indent="-228600" algn="l">
              <a:lnSpc>
                <a:spcPct val="150000"/>
              </a:lnSpc>
              <a:buSzPct val="100000"/>
              <a:buChar char="•"/>
              <a:defRPr sz="5000"/>
            </a:pPr>
            <a:r>
              <a:rPr lang="en-US" sz="4400" b="1"/>
              <a:t> Real time notifications using WebRTC API using </a:t>
            </a:r>
            <a:r>
              <a:rPr lang="en-US" sz="4400" b="1" err="1"/>
              <a:t>Websockets</a:t>
            </a:r>
            <a:endParaRPr lang="en-US" sz="4400" b="1"/>
          </a:p>
          <a:p>
            <a:pPr marL="228600" indent="-228600" algn="l">
              <a:lnSpc>
                <a:spcPct val="150000"/>
              </a:lnSpc>
              <a:buSzPct val="100000"/>
              <a:buChar char="•"/>
              <a:defRPr sz="5000"/>
            </a:pPr>
            <a:r>
              <a:rPr lang="en-US" sz="4400" b="1"/>
              <a:t> Government Funding for future expansion</a:t>
            </a:r>
          </a:p>
          <a:p>
            <a:pPr marL="228600" indent="-228600" algn="l">
              <a:lnSpc>
                <a:spcPct val="150000"/>
              </a:lnSpc>
              <a:buSzPct val="100000"/>
              <a:buChar char="•"/>
              <a:defRPr sz="5000"/>
            </a:pPr>
            <a:r>
              <a:rPr lang="en-US" sz="4400" b="1"/>
              <a:t> Points / Rewards Scheme adoption with local retailer support</a:t>
            </a:r>
            <a:endParaRPr sz="4400"/>
          </a:p>
        </p:txBody>
      </p:sp>
    </p:spTree>
    <p:extLst>
      <p:ext uri="{BB962C8B-B14F-4D97-AF65-F5344CB8AC3E}">
        <p14:creationId xmlns:p14="http://schemas.microsoft.com/office/powerpoint/2010/main" val="12016920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5">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roduct Plan"/>
          <p:cNvSpPr txBox="1">
            <a:spLocks noGrp="1"/>
          </p:cNvSpPr>
          <p:nvPr>
            <p:ph type="title"/>
          </p:nvPr>
        </p:nvSpPr>
        <p:spPr>
          <a:xfrm>
            <a:off x="1053058" y="172091"/>
            <a:ext cx="22518142" cy="2164979"/>
          </a:xfrm>
          <a:prstGeom prst="rect">
            <a:avLst/>
          </a:prstGeom>
        </p:spPr>
        <p:txBody>
          <a:bodyPr/>
          <a:lstStyle>
            <a:lvl1pPr>
              <a:defRPr sz="8200" b="1">
                <a:latin typeface="Helvetica"/>
                <a:ea typeface="Helvetica"/>
                <a:cs typeface="Helvetica"/>
                <a:sym typeface="Helvetica"/>
              </a:defRPr>
            </a:lvl1pPr>
          </a:lstStyle>
          <a:p>
            <a:r>
              <a:rPr lang="en-US" dirty="0"/>
              <a:t>Acknowledgments</a:t>
            </a:r>
          </a:p>
        </p:txBody>
      </p:sp>
      <p:sp>
        <p:nvSpPr>
          <p:cNvPr id="4" name="TextBox 3">
            <a:extLst>
              <a:ext uri="{FF2B5EF4-FFF2-40B4-BE49-F238E27FC236}">
                <a16:creationId xmlns:a16="http://schemas.microsoft.com/office/drawing/2014/main" id="{6C5E8D9C-A3AD-104A-1B40-780CBC76C409}"/>
              </a:ext>
            </a:extLst>
          </p:cNvPr>
          <p:cNvSpPr txBox="1"/>
          <p:nvPr/>
        </p:nvSpPr>
        <p:spPr>
          <a:xfrm>
            <a:off x="10652531" y="5662524"/>
            <a:ext cx="10265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8" name="image (1).png" descr="image (1).png">
            <a:extLst>
              <a:ext uri="{FF2B5EF4-FFF2-40B4-BE49-F238E27FC236}">
                <a16:creationId xmlns:a16="http://schemas.microsoft.com/office/drawing/2014/main" id="{74954615-485E-8565-EB5A-26C484AA1185}"/>
              </a:ext>
            </a:extLst>
          </p:cNvPr>
          <p:cNvPicPr>
            <a:picLocks noChangeAspect="1"/>
          </p:cNvPicPr>
          <p:nvPr/>
        </p:nvPicPr>
        <p:blipFill>
          <a:blip r:embed="rId2">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pic>
        <p:nvPicPr>
          <p:cNvPr id="3" name="Picture 2" descr="A group of men sitting and working on a computer&#10;&#10;Description automatically generated with low confidence">
            <a:extLst>
              <a:ext uri="{FF2B5EF4-FFF2-40B4-BE49-F238E27FC236}">
                <a16:creationId xmlns:a16="http://schemas.microsoft.com/office/drawing/2014/main" id="{2FBBFE02-1148-FE48-1010-030167E7B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038" y="3168972"/>
            <a:ext cx="18731521" cy="10547028"/>
          </a:xfrm>
          <a:prstGeom prst="rect">
            <a:avLst/>
          </a:prstGeom>
        </p:spPr>
      </p:pic>
      <p:sp>
        <p:nvSpPr>
          <p:cNvPr id="6" name="Arrow: Right 5">
            <a:extLst>
              <a:ext uri="{FF2B5EF4-FFF2-40B4-BE49-F238E27FC236}">
                <a16:creationId xmlns:a16="http://schemas.microsoft.com/office/drawing/2014/main" id="{828A136C-1565-10E5-E66E-A67BB2079B0A}"/>
              </a:ext>
            </a:extLst>
          </p:cNvPr>
          <p:cNvSpPr/>
          <p:nvPr/>
        </p:nvSpPr>
        <p:spPr>
          <a:xfrm rot="2314367">
            <a:off x="3554935" y="4674532"/>
            <a:ext cx="3552770" cy="1182013"/>
          </a:xfrm>
          <a:prstGeom prst="rightArrow">
            <a:avLst/>
          </a:prstGeom>
          <a:solidFill>
            <a:schemeClr val="tx2"/>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outerShdw blurRad="25400" dist="23998" dir="2700000" rotWithShape="0">
                    <a:srgbClr val="000000">
                      <a:alpha val="31034"/>
                    </a:srgbClr>
                  </a:outerShdw>
                </a:effectLst>
              </a:rPr>
              <a:t>RISHI</a:t>
            </a:r>
            <a:endParaRPr kumimoji="0" lang="en-HK" sz="3200" b="0" i="0" u="none"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7" name="Arrow: Right 6">
            <a:extLst>
              <a:ext uri="{FF2B5EF4-FFF2-40B4-BE49-F238E27FC236}">
                <a16:creationId xmlns:a16="http://schemas.microsoft.com/office/drawing/2014/main" id="{F19B1124-D6EE-619C-46FA-F3FF91D7720B}"/>
              </a:ext>
            </a:extLst>
          </p:cNvPr>
          <p:cNvSpPr/>
          <p:nvPr/>
        </p:nvSpPr>
        <p:spPr>
          <a:xfrm rot="5400000">
            <a:off x="9026720" y="3121628"/>
            <a:ext cx="2362197" cy="1182013"/>
          </a:xfrm>
          <a:prstGeom prst="rightArrow">
            <a:avLst/>
          </a:prstGeom>
          <a:solidFill>
            <a:schemeClr val="tx2"/>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rPr>
              <a:t>LEO</a:t>
            </a:r>
            <a:endParaRPr kumimoji="0" lang="en-HK" sz="3200" b="0" i="0"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0" name="Arrow: Left 9">
            <a:extLst>
              <a:ext uri="{FF2B5EF4-FFF2-40B4-BE49-F238E27FC236}">
                <a16:creationId xmlns:a16="http://schemas.microsoft.com/office/drawing/2014/main" id="{B5E6F53E-DCD7-A3C5-6AE1-320248156610}"/>
              </a:ext>
            </a:extLst>
          </p:cNvPr>
          <p:cNvSpPr/>
          <p:nvPr/>
        </p:nvSpPr>
        <p:spPr>
          <a:xfrm>
            <a:off x="18787534" y="6266993"/>
            <a:ext cx="2887133" cy="1182013"/>
          </a:xfrm>
          <a:prstGeom prst="leftArrow">
            <a:avLst/>
          </a:prstGeom>
          <a:solidFill>
            <a:schemeClr val="tx2"/>
          </a:soli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rPr>
              <a:t>SIMON</a:t>
            </a:r>
            <a:endParaRPr kumimoji="0" lang="en-HK" sz="3200" b="0" i="0" u="none" strike="noStrike" cap="none" spc="0" normalizeH="0" baseline="0" dirty="0">
              <a:ln>
                <a:noFill/>
              </a:ln>
              <a:solidFill>
                <a:schemeClr val="bg2"/>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3" name="TextBox 12">
            <a:extLst>
              <a:ext uri="{FF2B5EF4-FFF2-40B4-BE49-F238E27FC236}">
                <a16:creationId xmlns:a16="http://schemas.microsoft.com/office/drawing/2014/main" id="{B4B79CA7-8AC9-E75D-2F35-F39E6F99FE9F}"/>
              </a:ext>
            </a:extLst>
          </p:cNvPr>
          <p:cNvSpPr txBox="1"/>
          <p:nvPr/>
        </p:nvSpPr>
        <p:spPr>
          <a:xfrm>
            <a:off x="3949452" y="6068269"/>
            <a:ext cx="91440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Product Owner</a:t>
            </a:r>
            <a:endParaRPr kumimoji="0" lang="en-HK"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 name="TextBox 13">
            <a:extLst>
              <a:ext uri="{FF2B5EF4-FFF2-40B4-BE49-F238E27FC236}">
                <a16:creationId xmlns:a16="http://schemas.microsoft.com/office/drawing/2014/main" id="{8C42C5D1-11FE-C88A-C582-FBE304EC6738}"/>
              </a:ext>
            </a:extLst>
          </p:cNvPr>
          <p:cNvSpPr txBox="1"/>
          <p:nvPr/>
        </p:nvSpPr>
        <p:spPr>
          <a:xfrm>
            <a:off x="10833892" y="3343822"/>
            <a:ext cx="11125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Technical Lead</a:t>
            </a:r>
            <a:endParaRPr kumimoji="0" lang="en-HK"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 name="TextBox 14">
            <a:extLst>
              <a:ext uri="{FF2B5EF4-FFF2-40B4-BE49-F238E27FC236}">
                <a16:creationId xmlns:a16="http://schemas.microsoft.com/office/drawing/2014/main" id="{9747A759-234D-0BCA-5E7C-9520CCE3C7EB}"/>
              </a:ext>
            </a:extLst>
          </p:cNvPr>
          <p:cNvSpPr txBox="1"/>
          <p:nvPr/>
        </p:nvSpPr>
        <p:spPr>
          <a:xfrm>
            <a:off x="19267069" y="5785634"/>
            <a:ext cx="13238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Scrum</a:t>
            </a:r>
            <a:br>
              <a:rPr kumimoji="0" lang="en-US" sz="1800" b="0" i="0" u="none" strike="noStrike" cap="none" spc="0" normalizeH="0" baseline="0" dirty="0">
                <a:ln>
                  <a:noFill/>
                </a:ln>
                <a:solidFill>
                  <a:srgbClr val="FFFFFF"/>
                </a:solidFill>
                <a:effectLst/>
                <a:uFillTx/>
                <a:latin typeface="+mn-lt"/>
                <a:ea typeface="+mn-ea"/>
                <a:cs typeface="+mn-cs"/>
                <a:sym typeface="Helvetica Light"/>
              </a:rPr>
            </a:br>
            <a:r>
              <a:rPr kumimoji="0" lang="en-US" sz="1800" b="0" i="0" u="none" strike="noStrike" cap="none" spc="0" normalizeH="0" baseline="0" dirty="0">
                <a:ln>
                  <a:noFill/>
                </a:ln>
                <a:solidFill>
                  <a:srgbClr val="FFFFFF"/>
                </a:solidFill>
                <a:effectLst/>
                <a:uFillTx/>
                <a:latin typeface="+mn-lt"/>
                <a:ea typeface="+mn-ea"/>
                <a:cs typeface="+mn-cs"/>
                <a:sym typeface="Helvetica Light"/>
              </a:rPr>
              <a:t>Master</a:t>
            </a:r>
            <a:endParaRPr kumimoji="0" lang="en-HK" sz="1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1635089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4"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2" presetClass="entr" presetSubtype="4" fill="hold" grpId="0" nodeType="afterEffect">
                                  <p:stCondLst>
                                    <p:cond delay="10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par>
                          <p:cTn id="20" fill="hold">
                            <p:stCondLst>
                              <p:cond delay="3500"/>
                            </p:stCondLst>
                            <p:childTnLst>
                              <p:par>
                                <p:cTn id="21" presetID="2" presetClass="entr" presetSubtype="4" fill="hold" grpId="0" nodeType="after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5000"/>
                            </p:stCondLst>
                            <p:childTnLst>
                              <p:par>
                                <p:cTn id="26" presetID="2" presetClass="entr" presetSubtype="4" fill="hold" grpId="0" nodeType="afterEffect">
                                  <p:stCondLst>
                                    <p:cond delay="100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6500"/>
                            </p:stCondLst>
                            <p:childTnLst>
                              <p:par>
                                <p:cTn id="31" presetID="2" presetClass="entr" presetSubtype="4" fill="hold" grpId="0" nodeType="afterEffect">
                                  <p:stCondLst>
                                    <p:cond delay="10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par>
                          <p:cTn id="35" fill="hold">
                            <p:stCondLst>
                              <p:cond delay="8000"/>
                            </p:stCondLst>
                            <p:childTnLst>
                              <p:par>
                                <p:cTn id="36" presetID="2" presetClass="entr" presetSubtype="4" fill="hold" grpId="0" nodeType="afterEffect">
                                  <p:stCondLst>
                                    <p:cond delay="10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VISION"/>
          <p:cNvSpPr txBox="1">
            <a:spLocks noGrp="1"/>
          </p:cNvSpPr>
          <p:nvPr>
            <p:ph type="title"/>
          </p:nvPr>
        </p:nvSpPr>
        <p:spPr>
          <a:prstGeom prst="rect">
            <a:avLst/>
          </a:prstGeom>
        </p:spPr>
        <p:txBody>
          <a:bodyPr/>
          <a:lstStyle/>
          <a:p>
            <a:r>
              <a:t>VISION</a:t>
            </a:r>
          </a:p>
        </p:txBody>
      </p:sp>
      <p:sp>
        <p:nvSpPr>
          <p:cNvPr id="127" name="To enable researchers and the general public to report on Hong Kong's diverse flora &amp; fauna."/>
          <p:cNvSpPr txBox="1"/>
          <p:nvPr/>
        </p:nvSpPr>
        <p:spPr>
          <a:xfrm>
            <a:off x="885232" y="4465605"/>
            <a:ext cx="22613536"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8000"/>
            </a:lvl1pPr>
          </a:lstStyle>
          <a:p>
            <a:r>
              <a:t>To enable researchers and the general public to</a:t>
            </a:r>
            <a:r>
              <a:rPr lang="en-US"/>
              <a:t> </a:t>
            </a:r>
            <a:r>
              <a:t>report</a:t>
            </a:r>
            <a:r>
              <a:rPr lang="en-US"/>
              <a:t> </a:t>
            </a:r>
            <a:r>
              <a:t>on Hong Kong's diverse flora &amp; fauna.</a:t>
            </a:r>
          </a:p>
        </p:txBody>
      </p:sp>
      <p:sp>
        <p:nvSpPr>
          <p:cNvPr id="128" name="Create a love of nature"/>
          <p:cNvSpPr txBox="1"/>
          <p:nvPr/>
        </p:nvSpPr>
        <p:spPr>
          <a:xfrm>
            <a:off x="8610294" y="9929373"/>
            <a:ext cx="5933644"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u="sng"/>
            </a:lvl1pPr>
          </a:lstStyle>
          <a:p>
            <a:r>
              <a:t>Create a love of nature </a:t>
            </a:r>
          </a:p>
        </p:txBody>
      </p:sp>
      <p:pic>
        <p:nvPicPr>
          <p:cNvPr id="3" name="image (1).png" descr="image (1).png">
            <a:extLst>
              <a:ext uri="{FF2B5EF4-FFF2-40B4-BE49-F238E27FC236}">
                <a16:creationId xmlns:a16="http://schemas.microsoft.com/office/drawing/2014/main" id="{6CF66676-19ED-8E61-B757-F67032853207}"/>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27"/>
                                        </p:tgtEl>
                                        <p:attrNameLst>
                                          <p:attrName>style.visibility</p:attrName>
                                        </p:attrNameLst>
                                      </p:cBhvr>
                                      <p:to>
                                        <p:strVal val="visible"/>
                                      </p:to>
                                    </p:set>
                                    <p:animEffect transition="in" filter="dissolve">
                                      <p:cBhvr>
                                        <p:cTn id="7" dur="4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advAuto="0"/>
      <p:bldP spid="128"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VIDEO"/>
          <p:cNvSpPr txBox="1"/>
          <p:nvPr/>
        </p:nvSpPr>
        <p:spPr>
          <a:xfrm>
            <a:off x="9272770" y="65479"/>
            <a:ext cx="4540549" cy="180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1200" i="1">
                <a:latin typeface="Helvetica"/>
                <a:ea typeface="Helvetica"/>
                <a:cs typeface="Helvetica"/>
                <a:sym typeface="Helvetica"/>
              </a:defRPr>
            </a:lvl1pPr>
          </a:lstStyle>
          <a:p>
            <a:r>
              <a:t>VIDEO</a:t>
            </a:r>
          </a:p>
        </p:txBody>
      </p:sp>
      <p:sp>
        <p:nvSpPr>
          <p:cNvPr id="133" name="source: ISD, Hong Kong Government"/>
          <p:cNvSpPr txBox="1"/>
          <p:nvPr/>
        </p:nvSpPr>
        <p:spPr>
          <a:xfrm>
            <a:off x="18925498" y="13044113"/>
            <a:ext cx="53733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500">
                <a:latin typeface="Helvetica"/>
                <a:ea typeface="Helvetica"/>
                <a:cs typeface="Helvetica"/>
                <a:sym typeface="Helvetica"/>
              </a:defRPr>
            </a:lvl1pPr>
          </a:lstStyle>
          <a:p>
            <a:r>
              <a:t>source: ISD, Hong Kong Government</a:t>
            </a:r>
          </a:p>
        </p:txBody>
      </p:sp>
      <p:pic>
        <p:nvPicPr>
          <p:cNvPr id="134" name="Y2Mate.is - People, Trees, Harmony-7tMMmyW6t_Y-480p-1655327906479.mp4">
            <a:extLst>
              <a:ext uri="{C183D7F6-B498-43B3-948B-1728B52AA6E4}">
                <adec:decorative xmlns:adec="http://schemas.microsoft.com/office/drawing/2017/decorative" val="1"/>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4703636" y="3012141"/>
            <a:ext cx="13781588" cy="10514573"/>
          </a:xfrm>
          <a:prstGeom prst="rect">
            <a:avLst/>
          </a:prstGeom>
          <a:ln w="12700">
            <a:miter lim="400000"/>
          </a:ln>
        </p:spPr>
      </p:pic>
      <p:sp>
        <p:nvSpPr>
          <p:cNvPr id="2" name="TextBox 1">
            <a:extLst>
              <a:ext uri="{FF2B5EF4-FFF2-40B4-BE49-F238E27FC236}">
                <a16:creationId xmlns:a16="http://schemas.microsoft.com/office/drawing/2014/main" id="{E4AEBD74-7138-A6E4-6692-4FB637E127CC}"/>
              </a:ext>
            </a:extLst>
          </p:cNvPr>
          <p:cNvSpPr txBox="1"/>
          <p:nvPr/>
        </p:nvSpPr>
        <p:spPr>
          <a:xfrm>
            <a:off x="4951636" y="1795004"/>
            <a:ext cx="13182815"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HK" sz="2000" dirty="0">
                <a:solidFill>
                  <a:schemeClr val="tx1"/>
                </a:solidFill>
                <a:effectLst/>
                <a:latin typeface="Helvetica Neue" panose="02000503000000020004" pitchFamily="2" charset="0"/>
              </a:rPr>
              <a:t>Before we </a:t>
            </a:r>
            <a:r>
              <a:rPr lang="en-HK" sz="2000" dirty="0">
                <a:solidFill>
                  <a:schemeClr val="tx1"/>
                </a:solidFill>
                <a:latin typeface="Helvetica Neue" panose="02000503000000020004" pitchFamily="2" charset="0"/>
              </a:rPr>
              <a:t>begin the </a:t>
            </a:r>
            <a:r>
              <a:rPr lang="en-HK" sz="2000" dirty="0">
                <a:solidFill>
                  <a:schemeClr val="tx1"/>
                </a:solidFill>
                <a:effectLst/>
                <a:latin typeface="Helvetica Neue" panose="02000503000000020004" pitchFamily="2" charset="0"/>
              </a:rPr>
              <a:t>demonstration, I want to introduce a short video which will summarise our goals. </a:t>
            </a:r>
            <a:r>
              <a:rPr lang="en-HK" sz="2000" dirty="0">
                <a:solidFill>
                  <a:schemeClr val="tx1"/>
                </a:solidFill>
                <a:latin typeface="Helvetica Neue" panose="02000503000000020004" pitchFamily="2" charset="0"/>
              </a:rPr>
              <a:t>T</a:t>
            </a:r>
            <a:r>
              <a:rPr lang="en-HK" sz="2000" dirty="0">
                <a:solidFill>
                  <a:schemeClr val="tx1"/>
                </a:solidFill>
                <a:effectLst/>
                <a:latin typeface="Helvetica Neue" panose="02000503000000020004" pitchFamily="2" charset="0"/>
              </a:rPr>
              <a:t>his video was created by the HK Government and was recently showcased on TVB pearl (local tv station), this video will clearly highlight our aims and objective for this project.  (</a:t>
            </a:r>
            <a:r>
              <a:rPr lang="en-HK" sz="2000" i="1" dirty="0">
                <a:solidFill>
                  <a:schemeClr val="tx1"/>
                </a:solidFill>
                <a:effectLst/>
                <a:latin typeface="Helvetica Neue" panose="02000503000000020004" pitchFamily="2" charset="0"/>
              </a:rPr>
              <a:t>Length: 30 seconds</a:t>
            </a:r>
            <a:r>
              <a:rPr lang="en-HK" sz="2000" dirty="0">
                <a:solidFill>
                  <a:schemeClr val="tx1"/>
                </a:solidFill>
                <a:effectLst/>
                <a:latin typeface="Helvetica Neue" panose="02000503000000020004" pitchFamily="2" charset="0"/>
              </a:rPr>
              <a:t>)</a:t>
            </a:r>
            <a:br>
              <a:rPr lang="en-HK" sz="2000" dirty="0">
                <a:solidFill>
                  <a:schemeClr val="tx1"/>
                </a:solidFill>
                <a:effectLst/>
                <a:latin typeface="Helvetica Neue" panose="02000503000000020004" pitchFamily="2" charset="0"/>
              </a:rPr>
            </a:br>
            <a:endParaRPr kumimoji="0" lang="en-US" sz="2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3" name="image (1).png" descr="image (1).png">
            <a:extLst>
              <a:ext uri="{FF2B5EF4-FFF2-40B4-BE49-F238E27FC236}">
                <a16:creationId xmlns:a16="http://schemas.microsoft.com/office/drawing/2014/main" id="{26601D0C-5E9B-CE53-7883-4C1547C39B2A}"/>
              </a:ext>
            </a:extLst>
          </p:cNvPr>
          <p:cNvPicPr>
            <a:picLocks noChangeAspect="1"/>
          </p:cNvPicPr>
          <p:nvPr/>
        </p:nvPicPr>
        <p:blipFill>
          <a:blip r:embed="rId6">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34"/>
                                        </p:tgtEl>
                                        <p:attrNameLst>
                                          <p:attrName>style.visibility</p:attrName>
                                        </p:attrNameLst>
                                      </p:cBhvr>
                                      <p:to>
                                        <p:strVal val="visible"/>
                                      </p:to>
                                    </p:set>
                                    <p:anim calcmode="lin" valueType="num">
                                      <p:cBhvr>
                                        <p:cTn id="7" dur="500" fill="hold"/>
                                        <p:tgtEl>
                                          <p:spTgt spid="134"/>
                                        </p:tgtEl>
                                        <p:attrNameLst>
                                          <p:attrName>ppt_w</p:attrName>
                                        </p:attrNameLst>
                                      </p:cBhvr>
                                      <p:tavLst>
                                        <p:tav tm="0">
                                          <p:val>
                                            <p:fltVal val="0"/>
                                          </p:val>
                                        </p:tav>
                                        <p:tav tm="100000">
                                          <p:val>
                                            <p:strVal val="#ppt_w"/>
                                          </p:val>
                                        </p:tav>
                                      </p:tavLst>
                                    </p:anim>
                                    <p:anim calcmode="lin" valueType="num">
                                      <p:cBhvr>
                                        <p:cTn id="8" dur="500" fill="hold"/>
                                        <p:tgtEl>
                                          <p:spTgt spid="13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30024"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134"/>
                </p:tgtEl>
              </p:cMediaNode>
            </p:video>
            <p:seq concurrent="1" prevAc="none" nextAc="seek">
              <p:cTn id="13" restart="whenNotActive" fill="hold" evtFilter="cancelBubble" nodeType="interactiveSeq">
                <p:stCondLst>
                  <p:cond evt="onClick" delay="0">
                    <p:tgtEl>
                      <p:spTgt spid="13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34"/>
                                        </p:tgtEl>
                                      </p:cBhvr>
                                    </p:cmd>
                                  </p:childTnLst>
                                </p:cTn>
                              </p:par>
                            </p:childTnLst>
                          </p:cTn>
                        </p:par>
                      </p:childTnLst>
                    </p:cTn>
                  </p:par>
                </p:childTnLst>
              </p:cTn>
              <p:nextCondLst>
                <p:cond evt="onClick" delay="0">
                  <p:tgtEl>
                    <p:spTgt spid="134"/>
                  </p:tgtEl>
                </p:cond>
              </p:nextCondLst>
            </p:seq>
          </p:childTnLst>
        </p:cTn>
      </p:par>
    </p:tnLst>
    <p:bldLst>
      <p:bldP spid="13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Modern UI/UX…"/>
          <p:cNvSpPr txBox="1"/>
          <p:nvPr/>
        </p:nvSpPr>
        <p:spPr>
          <a:xfrm>
            <a:off x="2075799" y="2771786"/>
            <a:ext cx="13261644" cy="10271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228600" indent="-228600" algn="l">
              <a:lnSpc>
                <a:spcPct val="150000"/>
              </a:lnSpc>
              <a:buSzPct val="100000"/>
              <a:buChar char="•"/>
              <a:defRPr sz="5000"/>
            </a:pPr>
            <a:r>
              <a:rPr lang="en-US" sz="5000"/>
              <a:t> </a:t>
            </a:r>
            <a:r>
              <a:rPr sz="4400"/>
              <a:t>Modern UI/UX</a:t>
            </a:r>
          </a:p>
          <a:p>
            <a:pPr marL="228600" indent="-228600" algn="l">
              <a:lnSpc>
                <a:spcPct val="150000"/>
              </a:lnSpc>
              <a:buSzPct val="100000"/>
              <a:buChar char="•"/>
              <a:defRPr sz="5000"/>
            </a:pPr>
            <a:r>
              <a:rPr sz="4400"/>
              <a:t> Responsive</a:t>
            </a:r>
          </a:p>
          <a:p>
            <a:pPr marL="228600" indent="-228600" algn="l">
              <a:lnSpc>
                <a:spcPct val="150000"/>
              </a:lnSpc>
              <a:buSzPct val="100000"/>
              <a:buChar char="•"/>
              <a:defRPr sz="5000"/>
            </a:pPr>
            <a:r>
              <a:rPr sz="4400"/>
              <a:t>~1.5s loading time</a:t>
            </a:r>
          </a:p>
          <a:p>
            <a:pPr marL="228600" indent="-228600" algn="l">
              <a:lnSpc>
                <a:spcPct val="150000"/>
              </a:lnSpc>
              <a:buSzPct val="100000"/>
              <a:buChar char="•"/>
              <a:defRPr sz="5000"/>
            </a:pPr>
            <a:r>
              <a:rPr sz="4400"/>
              <a:t> Single code base / Multi platform</a:t>
            </a:r>
          </a:p>
          <a:p>
            <a:pPr marL="228600" indent="-228600" algn="l">
              <a:lnSpc>
                <a:spcPct val="150000"/>
              </a:lnSpc>
              <a:buSzPct val="100000"/>
              <a:buChar char="•"/>
              <a:defRPr sz="5000"/>
            </a:pPr>
            <a:r>
              <a:rPr sz="4400"/>
              <a:t> Follows common design principles</a:t>
            </a:r>
          </a:p>
          <a:p>
            <a:pPr marL="228600" indent="-228600" algn="l">
              <a:lnSpc>
                <a:spcPct val="150000"/>
              </a:lnSpc>
              <a:buSzPct val="100000"/>
              <a:buChar char="•"/>
              <a:defRPr sz="5000"/>
            </a:pPr>
            <a:r>
              <a:rPr sz="4400"/>
              <a:t> Follow clients branding theme</a:t>
            </a:r>
          </a:p>
          <a:p>
            <a:pPr marL="228600" indent="-228600" algn="l">
              <a:lnSpc>
                <a:spcPct val="150000"/>
              </a:lnSpc>
              <a:buSzPct val="100000"/>
              <a:buChar char="•"/>
              <a:defRPr sz="5000"/>
            </a:pPr>
            <a:r>
              <a:rPr sz="4400"/>
              <a:t> Accessible</a:t>
            </a:r>
            <a:r>
              <a:rPr lang="en-US" sz="4400"/>
              <a:t> (semantic HTML, alt text, aria labels) </a:t>
            </a:r>
            <a:endParaRPr sz="4400"/>
          </a:p>
          <a:p>
            <a:pPr marL="228600" indent="-228600" algn="l">
              <a:lnSpc>
                <a:spcPct val="150000"/>
              </a:lnSpc>
              <a:buSzPct val="100000"/>
              <a:buChar char="•"/>
              <a:defRPr sz="5000"/>
            </a:pPr>
            <a:r>
              <a:rPr sz="4400"/>
              <a:t> Secure (OWASP compliant)</a:t>
            </a:r>
            <a:endParaRPr lang="en-US" sz="4400"/>
          </a:p>
          <a:p>
            <a:pPr marL="228600" indent="-228600" algn="l">
              <a:lnSpc>
                <a:spcPct val="150000"/>
              </a:lnSpc>
              <a:buSzPct val="100000"/>
              <a:buChar char="•"/>
              <a:defRPr sz="5000"/>
            </a:pPr>
            <a:r>
              <a:rPr lang="en-US" sz="4400"/>
              <a:t> Adhere to Legal, Social, Ethical &amp; Professional issues</a:t>
            </a:r>
            <a:endParaRPr sz="4400"/>
          </a:p>
          <a:p>
            <a:pPr marL="228600" indent="-228600" algn="l">
              <a:lnSpc>
                <a:spcPct val="150000"/>
              </a:lnSpc>
              <a:buSzPct val="100000"/>
              <a:buChar char="•"/>
              <a:defRPr sz="5000"/>
            </a:pPr>
            <a:r>
              <a:rPr sz="4400"/>
              <a:t> Engagement</a:t>
            </a:r>
          </a:p>
        </p:txBody>
      </p:sp>
      <p:sp>
        <p:nvSpPr>
          <p:cNvPr id="140" name="PEOPLE, TREES, HARMONY"/>
          <p:cNvSpPr txBox="1"/>
          <p:nvPr/>
        </p:nvSpPr>
        <p:spPr>
          <a:xfrm>
            <a:off x="7407068" y="347641"/>
            <a:ext cx="9140950"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i="1" u="sng">
                <a:latin typeface="Helvetica"/>
                <a:ea typeface="Helvetica"/>
                <a:cs typeface="Helvetica"/>
                <a:sym typeface="Helvetica"/>
              </a:defRPr>
            </a:lvl1pPr>
          </a:lstStyle>
          <a:p>
            <a:r>
              <a:t>PEOPLE, TREES, HARMONY</a:t>
            </a:r>
          </a:p>
        </p:txBody>
      </p:sp>
      <p:sp>
        <p:nvSpPr>
          <p:cNvPr id="141" name="How can we achieve this?"/>
          <p:cNvSpPr txBox="1"/>
          <p:nvPr/>
        </p:nvSpPr>
        <p:spPr>
          <a:xfrm>
            <a:off x="7886679" y="1618695"/>
            <a:ext cx="8181728"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rPr lang="en-US"/>
              <a:t>How did we achieve this?</a:t>
            </a:r>
            <a:endParaRPr/>
          </a:p>
        </p:txBody>
      </p:sp>
      <p:pic>
        <p:nvPicPr>
          <p:cNvPr id="2" name="image (1).png" descr="image (1).png">
            <a:extLst>
              <a:ext uri="{FF2B5EF4-FFF2-40B4-BE49-F238E27FC236}">
                <a16:creationId xmlns:a16="http://schemas.microsoft.com/office/drawing/2014/main" id="{50A89725-6A0A-1CB4-2C9A-FF36615546E9}"/>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pic>
        <p:nvPicPr>
          <p:cNvPr id="4" name="Picture 3">
            <a:extLst>
              <a:ext uri="{FF2B5EF4-FFF2-40B4-BE49-F238E27FC236}">
                <a16:creationId xmlns:a16="http://schemas.microsoft.com/office/drawing/2014/main" id="{A77CB09C-49CB-C351-6855-D5DB92B38E14}"/>
              </a:ext>
            </a:extLst>
          </p:cNvPr>
          <p:cNvPicPr>
            <a:picLocks noChangeAspect="1"/>
          </p:cNvPicPr>
          <p:nvPr/>
        </p:nvPicPr>
        <p:blipFill>
          <a:blip r:embed="rId4"/>
          <a:stretch>
            <a:fillRect/>
          </a:stretch>
        </p:blipFill>
        <p:spPr>
          <a:xfrm>
            <a:off x="10300225" y="2071863"/>
            <a:ext cx="14083775" cy="1056283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39">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139">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lang="en-US" dirty="0"/>
              <a:t>Mockup, Feedback, Iterate</a:t>
            </a:r>
            <a:endParaRPr dirty="0"/>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pic>
        <p:nvPicPr>
          <p:cNvPr id="4" name="Picture 3">
            <a:extLst>
              <a:ext uri="{FF2B5EF4-FFF2-40B4-BE49-F238E27FC236}">
                <a16:creationId xmlns:a16="http://schemas.microsoft.com/office/drawing/2014/main" id="{6B8EB103-9E24-9AF1-89B7-512248C3E723}"/>
              </a:ext>
            </a:extLst>
          </p:cNvPr>
          <p:cNvPicPr>
            <a:picLocks noChangeAspect="1"/>
          </p:cNvPicPr>
          <p:nvPr/>
        </p:nvPicPr>
        <p:blipFill>
          <a:blip r:embed="rId4"/>
          <a:stretch>
            <a:fillRect/>
          </a:stretch>
        </p:blipFill>
        <p:spPr>
          <a:xfrm>
            <a:off x="189379" y="5451969"/>
            <a:ext cx="7987672" cy="5014509"/>
          </a:xfrm>
          <a:prstGeom prst="rect">
            <a:avLst/>
          </a:prstGeom>
        </p:spPr>
      </p:pic>
      <p:pic>
        <p:nvPicPr>
          <p:cNvPr id="11" name="Picture 10">
            <a:extLst>
              <a:ext uri="{FF2B5EF4-FFF2-40B4-BE49-F238E27FC236}">
                <a16:creationId xmlns:a16="http://schemas.microsoft.com/office/drawing/2014/main" id="{F6F8D7B0-0449-7BEC-D992-199507976FE9}"/>
              </a:ext>
            </a:extLst>
          </p:cNvPr>
          <p:cNvPicPr>
            <a:picLocks noChangeAspect="1"/>
          </p:cNvPicPr>
          <p:nvPr/>
        </p:nvPicPr>
        <p:blipFill>
          <a:blip r:embed="rId5"/>
          <a:stretch>
            <a:fillRect/>
          </a:stretch>
        </p:blipFill>
        <p:spPr>
          <a:xfrm>
            <a:off x="8529940" y="5451969"/>
            <a:ext cx="6965212" cy="5089541"/>
          </a:xfrm>
          <a:prstGeom prst="rect">
            <a:avLst/>
          </a:prstGeom>
        </p:spPr>
      </p:pic>
      <p:pic>
        <p:nvPicPr>
          <p:cNvPr id="13" name="Picture 12">
            <a:extLst>
              <a:ext uri="{FF2B5EF4-FFF2-40B4-BE49-F238E27FC236}">
                <a16:creationId xmlns:a16="http://schemas.microsoft.com/office/drawing/2014/main" id="{4F1E1321-E12F-EBF5-BDBE-4B89C9D9457D}"/>
              </a:ext>
            </a:extLst>
          </p:cNvPr>
          <p:cNvPicPr>
            <a:picLocks noChangeAspect="1"/>
          </p:cNvPicPr>
          <p:nvPr/>
        </p:nvPicPr>
        <p:blipFill>
          <a:blip r:embed="rId6"/>
          <a:stretch>
            <a:fillRect/>
          </a:stretch>
        </p:blipFill>
        <p:spPr>
          <a:xfrm>
            <a:off x="15839877" y="5376938"/>
            <a:ext cx="7738040" cy="5160491"/>
          </a:xfrm>
          <a:prstGeom prst="rect">
            <a:avLst/>
          </a:prstGeom>
        </p:spPr>
      </p:pic>
      <p:sp>
        <p:nvSpPr>
          <p:cNvPr id="16" name="TextBox 15">
            <a:extLst>
              <a:ext uri="{FF2B5EF4-FFF2-40B4-BE49-F238E27FC236}">
                <a16:creationId xmlns:a16="http://schemas.microsoft.com/office/drawing/2014/main" id="{0F648555-E4C8-D8F2-FAFD-555EE9C53B9B}"/>
              </a:ext>
            </a:extLst>
          </p:cNvPr>
          <p:cNvSpPr txBox="1"/>
          <p:nvPr/>
        </p:nvSpPr>
        <p:spPr>
          <a:xfrm>
            <a:off x="1353513" y="4747499"/>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Ver 0.2</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7" name="TextBox 16">
            <a:extLst>
              <a:ext uri="{FF2B5EF4-FFF2-40B4-BE49-F238E27FC236}">
                <a16:creationId xmlns:a16="http://schemas.microsoft.com/office/drawing/2014/main" id="{FF8A95D4-2BFE-1C1A-F855-3B185734FF10}"/>
              </a:ext>
            </a:extLst>
          </p:cNvPr>
          <p:cNvSpPr txBox="1"/>
          <p:nvPr/>
        </p:nvSpPr>
        <p:spPr>
          <a:xfrm>
            <a:off x="9158660" y="4809215"/>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Ver 0.8</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8" name="TextBox 17">
            <a:extLst>
              <a:ext uri="{FF2B5EF4-FFF2-40B4-BE49-F238E27FC236}">
                <a16:creationId xmlns:a16="http://schemas.microsoft.com/office/drawing/2014/main" id="{4F1A54B6-06FA-A0C3-6E76-F3ED46565B4D}"/>
              </a:ext>
            </a:extLst>
          </p:cNvPr>
          <p:cNvSpPr txBox="1"/>
          <p:nvPr/>
        </p:nvSpPr>
        <p:spPr>
          <a:xfrm>
            <a:off x="16801331" y="4747499"/>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Ver 1.0</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9" name="Arrow: Right 18">
            <a:extLst>
              <a:ext uri="{FF2B5EF4-FFF2-40B4-BE49-F238E27FC236}">
                <a16:creationId xmlns:a16="http://schemas.microsoft.com/office/drawing/2014/main" id="{FEF862EC-652A-16B7-A2D2-04A5C2FAEB0A}"/>
              </a:ext>
            </a:extLst>
          </p:cNvPr>
          <p:cNvSpPr/>
          <p:nvPr/>
        </p:nvSpPr>
        <p:spPr>
          <a:xfrm>
            <a:off x="3191390" y="11113763"/>
            <a:ext cx="17666155" cy="1182013"/>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effectLst>
                  <a:outerShdw blurRad="25400" dist="23998" dir="2700000" rotWithShape="0">
                    <a:srgbClr val="000000">
                      <a:alpha val="31034"/>
                    </a:srgbClr>
                  </a:outerShdw>
                </a:effectLst>
              </a:rPr>
              <a:t>PROGRESS</a:t>
            </a:r>
            <a:endParaRPr kumimoji="0" lang="en-HK" sz="32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511020" y="230119"/>
            <a:ext cx="20815300" cy="2984501"/>
          </a:xfrm>
          <a:prstGeom prst="rect">
            <a:avLst/>
          </a:prstGeom>
        </p:spPr>
        <p:txBody>
          <a:bodyPr/>
          <a:lstStyle>
            <a:lvl1pPr>
              <a:defRPr b="1" i="1">
                <a:latin typeface="Helvetica"/>
                <a:ea typeface="Helvetica"/>
                <a:cs typeface="Helvetica"/>
                <a:sym typeface="Helvetica"/>
              </a:defRPr>
            </a:lvl1pPr>
          </a:lstStyle>
          <a:p>
            <a:r>
              <a:rPr lang="en-US" dirty="0"/>
              <a:t>Functional Requirements Met</a:t>
            </a:r>
            <a:endParaRPr dirty="0"/>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graphicFrame>
        <p:nvGraphicFramePr>
          <p:cNvPr id="3" name="Table 4">
            <a:extLst>
              <a:ext uri="{FF2B5EF4-FFF2-40B4-BE49-F238E27FC236}">
                <a16:creationId xmlns:a16="http://schemas.microsoft.com/office/drawing/2014/main" id="{0413A5B0-DFEC-DE0D-C8BA-32A32378ABF3}"/>
              </a:ext>
            </a:extLst>
          </p:cNvPr>
          <p:cNvGraphicFramePr>
            <a:graphicFrameLocks noGrp="1"/>
          </p:cNvGraphicFramePr>
          <p:nvPr>
            <p:extLst>
              <p:ext uri="{D42A27DB-BD31-4B8C-83A1-F6EECF244321}">
                <p14:modId xmlns:p14="http://schemas.microsoft.com/office/powerpoint/2010/main" val="454780118"/>
              </p:ext>
            </p:extLst>
          </p:nvPr>
        </p:nvGraphicFramePr>
        <p:xfrm>
          <a:off x="3421653" y="4356344"/>
          <a:ext cx="16256001" cy="5669280"/>
        </p:xfrm>
        <a:graphic>
          <a:graphicData uri="http://schemas.openxmlformats.org/drawingml/2006/table">
            <a:tbl>
              <a:tblPr firstRow="1" bandRow="1">
                <a:tableStyleId>{5940675A-B579-460E-94D1-54222C63F5DA}</a:tableStyleId>
              </a:tblPr>
              <a:tblGrid>
                <a:gridCol w="5418667">
                  <a:extLst>
                    <a:ext uri="{9D8B030D-6E8A-4147-A177-3AD203B41FA5}">
                      <a16:colId xmlns:a16="http://schemas.microsoft.com/office/drawing/2014/main" val="1396359335"/>
                    </a:ext>
                  </a:extLst>
                </a:gridCol>
                <a:gridCol w="5418667">
                  <a:extLst>
                    <a:ext uri="{9D8B030D-6E8A-4147-A177-3AD203B41FA5}">
                      <a16:colId xmlns:a16="http://schemas.microsoft.com/office/drawing/2014/main" val="2064646847"/>
                    </a:ext>
                  </a:extLst>
                </a:gridCol>
                <a:gridCol w="5418667">
                  <a:extLst>
                    <a:ext uri="{9D8B030D-6E8A-4147-A177-3AD203B41FA5}">
                      <a16:colId xmlns:a16="http://schemas.microsoft.com/office/drawing/2014/main" val="3063047027"/>
                    </a:ext>
                  </a:extLst>
                </a:gridCol>
              </a:tblGrid>
              <a:tr h="370840">
                <a:tc>
                  <a:txBody>
                    <a:bodyPr/>
                    <a:lstStyle/>
                    <a:p>
                      <a:r>
                        <a:rPr lang="en-US" sz="3600" dirty="0"/>
                        <a:t>Server Component</a:t>
                      </a:r>
                      <a:endParaRPr lang="en-HK" sz="36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r>
                        <a:rPr lang="en-US" sz="3600" dirty="0"/>
                        <a:t>Java Backend</a:t>
                      </a:r>
                      <a:endParaRPr lang="en-HK" sz="3600" dirty="0"/>
                    </a:p>
                  </a:txBody>
                  <a:tcPr anchor="ctr"/>
                </a:tc>
                <a:extLst>
                  <a:ext uri="{0D108BD9-81ED-4DB2-BD59-A6C34878D82A}">
                    <a16:rowId xmlns:a16="http://schemas.microsoft.com/office/drawing/2014/main" val="1583136688"/>
                  </a:ext>
                </a:extLst>
              </a:tr>
              <a:tr h="370840">
                <a:tc>
                  <a:txBody>
                    <a:bodyPr/>
                    <a:lstStyle/>
                    <a:p>
                      <a:r>
                        <a:rPr lang="en-US" sz="3600" dirty="0"/>
                        <a:t>Database</a:t>
                      </a:r>
                      <a:endParaRPr lang="en-HK" sz="36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r>
                        <a:rPr lang="en-US" sz="3600" dirty="0"/>
                        <a:t>MySQL</a:t>
                      </a:r>
                      <a:endParaRPr lang="en-HK" sz="3600" dirty="0"/>
                    </a:p>
                  </a:txBody>
                  <a:tcPr anchor="ctr"/>
                </a:tc>
                <a:extLst>
                  <a:ext uri="{0D108BD9-81ED-4DB2-BD59-A6C34878D82A}">
                    <a16:rowId xmlns:a16="http://schemas.microsoft.com/office/drawing/2014/main" val="2683372431"/>
                  </a:ext>
                </a:extLst>
              </a:tr>
              <a:tr h="370840">
                <a:tc>
                  <a:txBody>
                    <a:bodyPr/>
                    <a:lstStyle/>
                    <a:p>
                      <a:r>
                        <a:rPr lang="en-US" sz="3600" dirty="0"/>
                        <a:t>Multiple Device Support</a:t>
                      </a:r>
                      <a:endParaRPr lang="en-HK" sz="36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r>
                        <a:rPr lang="en-US" sz="3600" dirty="0"/>
                        <a:t>Responsive</a:t>
                      </a:r>
                      <a:endParaRPr lang="en-HK" sz="3600" dirty="0"/>
                    </a:p>
                  </a:txBody>
                  <a:tcPr anchor="ctr"/>
                </a:tc>
                <a:extLst>
                  <a:ext uri="{0D108BD9-81ED-4DB2-BD59-A6C34878D82A}">
                    <a16:rowId xmlns:a16="http://schemas.microsoft.com/office/drawing/2014/main" val="3387082998"/>
                  </a:ext>
                </a:extLst>
              </a:tr>
              <a:tr h="370840">
                <a:tc>
                  <a:txBody>
                    <a:bodyPr/>
                    <a:lstStyle/>
                    <a:p>
                      <a:r>
                        <a:rPr lang="en-US" sz="3600" dirty="0"/>
                        <a:t>Predefined Species List</a:t>
                      </a:r>
                      <a:endParaRPr lang="en-HK" sz="36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r>
                        <a:rPr lang="en-US" sz="3600" dirty="0"/>
                        <a:t>Master Tree Table</a:t>
                      </a:r>
                      <a:endParaRPr lang="en-HK" sz="3600" dirty="0"/>
                    </a:p>
                  </a:txBody>
                  <a:tcPr anchor="ctr"/>
                </a:tc>
                <a:extLst>
                  <a:ext uri="{0D108BD9-81ED-4DB2-BD59-A6C34878D82A}">
                    <a16:rowId xmlns:a16="http://schemas.microsoft.com/office/drawing/2014/main" val="2803808466"/>
                  </a:ext>
                </a:extLst>
              </a:tr>
              <a:tr h="370840">
                <a:tc>
                  <a:txBody>
                    <a:bodyPr/>
                    <a:lstStyle/>
                    <a:p>
                      <a:r>
                        <a:rPr lang="en-US" sz="3600" dirty="0"/>
                        <a:t>Survey</a:t>
                      </a:r>
                      <a:endParaRPr lang="en-HK" sz="36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r>
                        <a:rPr lang="en-US" sz="3600" dirty="0"/>
                        <a:t>Crete, Read, Update Delete</a:t>
                      </a:r>
                      <a:endParaRPr lang="en-HK" sz="3600" dirty="0"/>
                    </a:p>
                  </a:txBody>
                  <a:tcPr anchor="ctr"/>
                </a:tc>
                <a:extLst>
                  <a:ext uri="{0D108BD9-81ED-4DB2-BD59-A6C34878D82A}">
                    <a16:rowId xmlns:a16="http://schemas.microsoft.com/office/drawing/2014/main" val="2073989214"/>
                  </a:ext>
                </a:extLst>
              </a:tr>
              <a:tr h="370840">
                <a:tc>
                  <a:txBody>
                    <a:bodyPr/>
                    <a:lstStyle/>
                    <a:p>
                      <a:r>
                        <a:rPr lang="en-US" sz="3600" dirty="0"/>
                        <a:t>Activity Records</a:t>
                      </a:r>
                      <a:endParaRPr lang="en-HK" sz="36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r>
                        <a:rPr lang="en-US" sz="3600" dirty="0"/>
                        <a:t>Logging</a:t>
                      </a:r>
                      <a:endParaRPr lang="en-HK" sz="3600" dirty="0"/>
                    </a:p>
                  </a:txBody>
                  <a:tcPr anchor="ctr"/>
                </a:tc>
                <a:extLst>
                  <a:ext uri="{0D108BD9-81ED-4DB2-BD59-A6C34878D82A}">
                    <a16:rowId xmlns:a16="http://schemas.microsoft.com/office/drawing/2014/main" val="3395781746"/>
                  </a:ext>
                </a:extLst>
              </a:tr>
              <a:tr h="370840">
                <a:tc>
                  <a:txBody>
                    <a:bodyPr/>
                    <a:lstStyle/>
                    <a:p>
                      <a:r>
                        <a:rPr lang="en-US" sz="3600" dirty="0"/>
                        <a:t>Admin Features</a:t>
                      </a:r>
                      <a:endParaRPr lang="en-HK" sz="36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r>
                        <a:rPr lang="en-US" sz="3600" dirty="0"/>
                        <a:t>User Edit, Survey View</a:t>
                      </a:r>
                      <a:endParaRPr lang="en-HK" sz="3600" dirty="0"/>
                    </a:p>
                  </a:txBody>
                  <a:tcPr anchor="ctr"/>
                </a:tc>
                <a:extLst>
                  <a:ext uri="{0D108BD9-81ED-4DB2-BD59-A6C34878D82A}">
                    <a16:rowId xmlns:a16="http://schemas.microsoft.com/office/drawing/2014/main" val="1230173655"/>
                  </a:ext>
                </a:extLst>
              </a:tr>
              <a:tr h="370840">
                <a:tc>
                  <a:txBody>
                    <a:bodyPr/>
                    <a:lstStyle/>
                    <a:p>
                      <a:r>
                        <a:rPr lang="en-US" sz="3600" dirty="0"/>
                        <a:t>Export &amp; Import</a:t>
                      </a:r>
                      <a:endParaRPr lang="en-HK" sz="36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r>
                        <a:rPr lang="en-US" sz="3600" dirty="0"/>
                        <a:t>TSV Import  / Export</a:t>
                      </a:r>
                      <a:endParaRPr lang="en-HK" sz="3600" dirty="0"/>
                    </a:p>
                  </a:txBody>
                  <a:tcPr anchor="ctr"/>
                </a:tc>
                <a:extLst>
                  <a:ext uri="{0D108BD9-81ED-4DB2-BD59-A6C34878D82A}">
                    <a16:rowId xmlns:a16="http://schemas.microsoft.com/office/drawing/2014/main" val="939587574"/>
                  </a:ext>
                </a:extLst>
              </a:tr>
            </a:tbl>
          </a:graphicData>
        </a:graphic>
      </p:graphicFrame>
    </p:spTree>
    <p:extLst>
      <p:ext uri="{BB962C8B-B14F-4D97-AF65-F5344CB8AC3E}">
        <p14:creationId xmlns:p14="http://schemas.microsoft.com/office/powerpoint/2010/main" val="2368400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511020" y="230119"/>
            <a:ext cx="20815300" cy="2984501"/>
          </a:xfrm>
          <a:prstGeom prst="rect">
            <a:avLst/>
          </a:prstGeom>
        </p:spPr>
        <p:txBody>
          <a:bodyPr/>
          <a:lstStyle>
            <a:lvl1pPr>
              <a:defRPr b="1" i="1">
                <a:latin typeface="Helvetica"/>
                <a:ea typeface="Helvetica"/>
                <a:cs typeface="Helvetica"/>
                <a:sym typeface="Helvetica"/>
              </a:defRPr>
            </a:lvl1pPr>
          </a:lstStyle>
          <a:p>
            <a:r>
              <a:rPr lang="en-US" dirty="0"/>
              <a:t>Advanced Feature Table</a:t>
            </a:r>
            <a:endParaRPr dirty="0"/>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graphicFrame>
        <p:nvGraphicFramePr>
          <p:cNvPr id="3" name="Table 4">
            <a:extLst>
              <a:ext uri="{FF2B5EF4-FFF2-40B4-BE49-F238E27FC236}">
                <a16:creationId xmlns:a16="http://schemas.microsoft.com/office/drawing/2014/main" id="{0413A5B0-DFEC-DE0D-C8BA-32A32378ABF3}"/>
              </a:ext>
            </a:extLst>
          </p:cNvPr>
          <p:cNvGraphicFramePr>
            <a:graphicFrameLocks noGrp="1"/>
          </p:cNvGraphicFramePr>
          <p:nvPr>
            <p:extLst>
              <p:ext uri="{D42A27DB-BD31-4B8C-83A1-F6EECF244321}">
                <p14:modId xmlns:p14="http://schemas.microsoft.com/office/powerpoint/2010/main" val="3727691571"/>
              </p:ext>
            </p:extLst>
          </p:nvPr>
        </p:nvGraphicFramePr>
        <p:xfrm>
          <a:off x="3421653" y="4356344"/>
          <a:ext cx="17413065" cy="7622802"/>
        </p:xfrm>
        <a:graphic>
          <a:graphicData uri="http://schemas.openxmlformats.org/drawingml/2006/table">
            <a:tbl>
              <a:tblPr firstRow="1" bandRow="1">
                <a:tableStyleId>{5940675A-B579-460E-94D1-54222C63F5DA}</a:tableStyleId>
              </a:tblPr>
              <a:tblGrid>
                <a:gridCol w="5804355">
                  <a:extLst>
                    <a:ext uri="{9D8B030D-6E8A-4147-A177-3AD203B41FA5}">
                      <a16:colId xmlns:a16="http://schemas.microsoft.com/office/drawing/2014/main" val="1396359335"/>
                    </a:ext>
                  </a:extLst>
                </a:gridCol>
                <a:gridCol w="5804355">
                  <a:extLst>
                    <a:ext uri="{9D8B030D-6E8A-4147-A177-3AD203B41FA5}">
                      <a16:colId xmlns:a16="http://schemas.microsoft.com/office/drawing/2014/main" val="2064646847"/>
                    </a:ext>
                  </a:extLst>
                </a:gridCol>
                <a:gridCol w="5804355">
                  <a:extLst>
                    <a:ext uri="{9D8B030D-6E8A-4147-A177-3AD203B41FA5}">
                      <a16:colId xmlns:a16="http://schemas.microsoft.com/office/drawing/2014/main" val="3063047027"/>
                    </a:ext>
                  </a:extLst>
                </a:gridCol>
              </a:tblGrid>
              <a:tr h="1552737">
                <a:tc>
                  <a:txBody>
                    <a:bodyPr/>
                    <a:lstStyle/>
                    <a:p>
                      <a:pPr algn="ctr"/>
                      <a:r>
                        <a:rPr lang="en-US" sz="4000" dirty="0"/>
                        <a:t>Image Storage</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Alibaba Cloud Object Storage</a:t>
                      </a:r>
                      <a:br>
                        <a:rPr lang="en-US" sz="3200" dirty="0"/>
                      </a:br>
                      <a:r>
                        <a:rPr lang="en-US" sz="3200" dirty="0"/>
                        <a:t>Highly Reliable &amp; Secure</a:t>
                      </a:r>
                      <a:endParaRPr lang="en-HK" sz="3200" dirty="0"/>
                    </a:p>
                  </a:txBody>
                  <a:tcPr anchor="ctr"/>
                </a:tc>
                <a:extLst>
                  <a:ext uri="{0D108BD9-81ED-4DB2-BD59-A6C34878D82A}">
                    <a16:rowId xmlns:a16="http://schemas.microsoft.com/office/drawing/2014/main" val="1583136688"/>
                  </a:ext>
                </a:extLst>
              </a:tr>
              <a:tr h="862632">
                <a:tc>
                  <a:txBody>
                    <a:bodyPr/>
                    <a:lstStyle/>
                    <a:p>
                      <a:pPr algn="ctr"/>
                      <a:r>
                        <a:rPr lang="en-US" sz="4000" dirty="0"/>
                        <a:t>Interactivity</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Home Page Quiz</a:t>
                      </a:r>
                      <a:endParaRPr lang="en-HK" sz="3200" dirty="0"/>
                    </a:p>
                  </a:txBody>
                  <a:tcPr anchor="ctr"/>
                </a:tc>
                <a:extLst>
                  <a:ext uri="{0D108BD9-81ED-4DB2-BD59-A6C34878D82A}">
                    <a16:rowId xmlns:a16="http://schemas.microsoft.com/office/drawing/2014/main" val="2683372431"/>
                  </a:ext>
                </a:extLst>
              </a:tr>
              <a:tr h="862632">
                <a:tc>
                  <a:txBody>
                    <a:bodyPr/>
                    <a:lstStyle/>
                    <a:p>
                      <a:pPr algn="ctr"/>
                      <a:r>
                        <a:rPr lang="en-US" sz="4000" dirty="0"/>
                        <a:t>QR Code Link</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Tree ID </a:t>
                      </a:r>
                      <a:endParaRPr lang="en-HK" sz="3200" dirty="0"/>
                    </a:p>
                  </a:txBody>
                  <a:tcPr anchor="ctr"/>
                </a:tc>
                <a:extLst>
                  <a:ext uri="{0D108BD9-81ED-4DB2-BD59-A6C34878D82A}">
                    <a16:rowId xmlns:a16="http://schemas.microsoft.com/office/drawing/2014/main" val="3550588167"/>
                  </a:ext>
                </a:extLst>
              </a:tr>
              <a:tr h="862632">
                <a:tc>
                  <a:txBody>
                    <a:bodyPr/>
                    <a:lstStyle/>
                    <a:p>
                      <a:pPr algn="ctr"/>
                      <a:r>
                        <a:rPr lang="en-US" sz="4000" dirty="0" err="1"/>
                        <a:t>CDN</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endParaRPr lang="en-HK" sz="3600" b="1" i="0" u="none" strike="noStrike" cap="none" spc="0" baseline="0" dirty="0">
                        <a:solidFill>
                          <a:schemeClr val="tx1"/>
                        </a:solidFill>
                        <a:effectLst/>
                        <a:uFillTx/>
                        <a:latin typeface="+mn-lt"/>
                        <a:ea typeface="+mn-ea"/>
                        <a:cs typeface="+mn-cs"/>
                        <a:sym typeface="Helvetica Light"/>
                      </a:endParaRPr>
                    </a:p>
                  </a:txBody>
                  <a:tcPr anchor="ctr"/>
                </a:tc>
                <a:tc>
                  <a:txBody>
                    <a:bodyPr/>
                    <a:lstStyle/>
                    <a:p>
                      <a:pPr algn="ctr"/>
                      <a:r>
                        <a:rPr lang="en-US" sz="3200" dirty="0"/>
                        <a:t>Cloudflare backbone, </a:t>
                      </a:r>
                      <a:r>
                        <a:rPr lang="en-US" sz="3200" dirty="0" err="1"/>
                        <a:t>CDN</a:t>
                      </a:r>
                      <a:r>
                        <a:rPr lang="en-US" sz="3200" dirty="0"/>
                        <a:t>, WAF</a:t>
                      </a:r>
                      <a:endParaRPr lang="en-HK" sz="3200" dirty="0"/>
                    </a:p>
                  </a:txBody>
                  <a:tcPr anchor="ctr"/>
                </a:tc>
                <a:extLst>
                  <a:ext uri="{0D108BD9-81ED-4DB2-BD59-A6C34878D82A}">
                    <a16:rowId xmlns:a16="http://schemas.microsoft.com/office/drawing/2014/main" val="2814627037"/>
                  </a:ext>
                </a:extLst>
              </a:tr>
              <a:tr h="862632">
                <a:tc>
                  <a:txBody>
                    <a:bodyPr/>
                    <a:lstStyle/>
                    <a:p>
                      <a:pPr algn="ctr"/>
                      <a:r>
                        <a:rPr lang="en-US" sz="4000" dirty="0"/>
                        <a:t>Fallen Tree Report</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Report to HK Govt</a:t>
                      </a:r>
                      <a:endParaRPr lang="en-HK" sz="3200" dirty="0"/>
                    </a:p>
                  </a:txBody>
                  <a:tcPr anchor="ctr"/>
                </a:tc>
                <a:extLst>
                  <a:ext uri="{0D108BD9-81ED-4DB2-BD59-A6C34878D82A}">
                    <a16:rowId xmlns:a16="http://schemas.microsoft.com/office/drawing/2014/main" val="26191679"/>
                  </a:ext>
                </a:extLst>
              </a:tr>
              <a:tr h="862632">
                <a:tc>
                  <a:txBody>
                    <a:bodyPr/>
                    <a:lstStyle/>
                    <a:p>
                      <a:pPr algn="ctr"/>
                      <a:r>
                        <a:rPr lang="en-US" sz="4000" dirty="0"/>
                        <a:t>Gamification</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Users get points</a:t>
                      </a:r>
                      <a:endParaRPr lang="en-HK" sz="3200" dirty="0"/>
                    </a:p>
                  </a:txBody>
                  <a:tcPr anchor="ctr"/>
                </a:tc>
                <a:extLst>
                  <a:ext uri="{0D108BD9-81ED-4DB2-BD59-A6C34878D82A}">
                    <a16:rowId xmlns:a16="http://schemas.microsoft.com/office/drawing/2014/main" val="1359046820"/>
                  </a:ext>
                </a:extLst>
              </a:tr>
              <a:tr h="1552737">
                <a:tc>
                  <a:txBody>
                    <a:bodyPr/>
                    <a:lstStyle/>
                    <a:p>
                      <a:pPr algn="ctr"/>
                      <a:r>
                        <a:rPr lang="en-US" sz="4000" dirty="0"/>
                        <a:t>Artificial Intelligence</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p>
                      <a:pPr marL="0" marR="0" lvl="0" indent="0" algn="ctr" defTabSz="825500" eaLnBrk="1" fontAlgn="auto" latinLnBrk="0" hangingPunct="1">
                        <a:lnSpc>
                          <a:spcPct val="100000"/>
                        </a:lnSpc>
                        <a:spcBef>
                          <a:spcPts val="0"/>
                        </a:spcBef>
                        <a:spcAft>
                          <a:spcPts val="0"/>
                        </a:spcAft>
                        <a:buClrTx/>
                        <a:buSzTx/>
                        <a:buFontTx/>
                        <a:buNone/>
                        <a:tabLst/>
                        <a:defRPr/>
                      </a:pPr>
                      <a:endParaRPr lang="en-HK" sz="3600" b="1" i="0" u="none" strike="noStrike" cap="none" spc="0" baseline="0" dirty="0">
                        <a:solidFill>
                          <a:schemeClr val="tx1"/>
                        </a:solidFill>
                        <a:effectLst/>
                        <a:uFillTx/>
                        <a:latin typeface="+mn-lt"/>
                        <a:ea typeface="+mn-ea"/>
                        <a:cs typeface="+mn-cs"/>
                        <a:sym typeface="Helvetica Light"/>
                      </a:endParaRPr>
                    </a:p>
                  </a:txBody>
                  <a:tcPr anchor="ctr"/>
                </a:tc>
                <a:tc>
                  <a:txBody>
                    <a:bodyPr/>
                    <a:lstStyle/>
                    <a:p>
                      <a:pPr algn="ctr"/>
                      <a:r>
                        <a:rPr lang="en-US" sz="3200" dirty="0"/>
                        <a:t>Tree Prediction</a:t>
                      </a:r>
                      <a:endParaRPr lang="en-HK" sz="3200" dirty="0"/>
                    </a:p>
                  </a:txBody>
                  <a:tcPr anchor="ctr"/>
                </a:tc>
                <a:extLst>
                  <a:ext uri="{0D108BD9-81ED-4DB2-BD59-A6C34878D82A}">
                    <a16:rowId xmlns:a16="http://schemas.microsoft.com/office/drawing/2014/main" val="294383622"/>
                  </a:ext>
                </a:extLst>
              </a:tr>
            </a:tbl>
          </a:graphicData>
        </a:graphic>
      </p:graphicFrame>
    </p:spTree>
    <p:extLst>
      <p:ext uri="{BB962C8B-B14F-4D97-AF65-F5344CB8AC3E}">
        <p14:creationId xmlns:p14="http://schemas.microsoft.com/office/powerpoint/2010/main" val="34811139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511020" y="230119"/>
            <a:ext cx="20815300" cy="2984501"/>
          </a:xfrm>
          <a:prstGeom prst="rect">
            <a:avLst/>
          </a:prstGeom>
        </p:spPr>
        <p:txBody>
          <a:bodyPr/>
          <a:lstStyle>
            <a:lvl1pPr>
              <a:defRPr b="1" i="1">
                <a:latin typeface="Helvetica"/>
                <a:ea typeface="Helvetica"/>
                <a:cs typeface="Helvetica"/>
                <a:sym typeface="Helvetica"/>
              </a:defRPr>
            </a:lvl1pPr>
          </a:lstStyle>
          <a:p>
            <a:r>
              <a:rPr lang="en-US" dirty="0"/>
              <a:t>Security</a:t>
            </a:r>
            <a:endParaRPr dirty="0"/>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graphicFrame>
        <p:nvGraphicFramePr>
          <p:cNvPr id="3" name="Table 4">
            <a:extLst>
              <a:ext uri="{FF2B5EF4-FFF2-40B4-BE49-F238E27FC236}">
                <a16:creationId xmlns:a16="http://schemas.microsoft.com/office/drawing/2014/main" id="{0413A5B0-DFEC-DE0D-C8BA-32A32378ABF3}"/>
              </a:ext>
            </a:extLst>
          </p:cNvPr>
          <p:cNvGraphicFramePr>
            <a:graphicFrameLocks noGrp="1"/>
          </p:cNvGraphicFramePr>
          <p:nvPr>
            <p:extLst>
              <p:ext uri="{D42A27DB-BD31-4B8C-83A1-F6EECF244321}">
                <p14:modId xmlns:p14="http://schemas.microsoft.com/office/powerpoint/2010/main" val="2884616171"/>
              </p:ext>
            </p:extLst>
          </p:nvPr>
        </p:nvGraphicFramePr>
        <p:xfrm>
          <a:off x="3149600" y="2722478"/>
          <a:ext cx="17413065" cy="11251083"/>
        </p:xfrm>
        <a:graphic>
          <a:graphicData uri="http://schemas.openxmlformats.org/drawingml/2006/table">
            <a:tbl>
              <a:tblPr firstRow="1" bandRow="1">
                <a:tableStyleId>{5940675A-B579-460E-94D1-54222C63F5DA}</a:tableStyleId>
              </a:tblPr>
              <a:tblGrid>
                <a:gridCol w="5804355">
                  <a:extLst>
                    <a:ext uri="{9D8B030D-6E8A-4147-A177-3AD203B41FA5}">
                      <a16:colId xmlns:a16="http://schemas.microsoft.com/office/drawing/2014/main" val="1396359335"/>
                    </a:ext>
                  </a:extLst>
                </a:gridCol>
                <a:gridCol w="5804355">
                  <a:extLst>
                    <a:ext uri="{9D8B030D-6E8A-4147-A177-3AD203B41FA5}">
                      <a16:colId xmlns:a16="http://schemas.microsoft.com/office/drawing/2014/main" val="2064646847"/>
                    </a:ext>
                  </a:extLst>
                </a:gridCol>
                <a:gridCol w="5804355">
                  <a:extLst>
                    <a:ext uri="{9D8B030D-6E8A-4147-A177-3AD203B41FA5}">
                      <a16:colId xmlns:a16="http://schemas.microsoft.com/office/drawing/2014/main" val="3063047027"/>
                    </a:ext>
                  </a:extLst>
                </a:gridCol>
              </a:tblGrid>
              <a:tr h="1552737">
                <a:tc>
                  <a:txBody>
                    <a:bodyPr/>
                    <a:lstStyle/>
                    <a:p>
                      <a:pPr algn="ctr"/>
                      <a:r>
                        <a:rPr lang="en-US" sz="4000" dirty="0"/>
                        <a:t>Authentication &amp; Authorization</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Tokens-based authentication. No plaintext passwords storage</a:t>
                      </a:r>
                      <a:br>
                        <a:rPr lang="en-US" sz="3200" dirty="0"/>
                      </a:br>
                      <a:r>
                        <a:rPr lang="en-US" sz="3200" dirty="0"/>
                        <a:t>Industry Standard for web applications</a:t>
                      </a:r>
                      <a:endParaRPr lang="en-HK" sz="3200" dirty="0"/>
                    </a:p>
                  </a:txBody>
                  <a:tcPr anchor="ctr"/>
                </a:tc>
                <a:extLst>
                  <a:ext uri="{0D108BD9-81ED-4DB2-BD59-A6C34878D82A}">
                    <a16:rowId xmlns:a16="http://schemas.microsoft.com/office/drawing/2014/main" val="1583136688"/>
                  </a:ext>
                </a:extLst>
              </a:tr>
              <a:tr h="862632">
                <a:tc>
                  <a:txBody>
                    <a:bodyPr/>
                    <a:lstStyle/>
                    <a:p>
                      <a:pPr algn="ctr"/>
                      <a:r>
                        <a:rPr lang="en-US" sz="4000" dirty="0"/>
                        <a:t>Encryption</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SQL DB is encrypted at rest using AES-256, TLS 1.2</a:t>
                      </a:r>
                      <a:endParaRPr lang="en-HK" sz="3200" dirty="0"/>
                    </a:p>
                  </a:txBody>
                  <a:tcPr anchor="ctr"/>
                </a:tc>
                <a:extLst>
                  <a:ext uri="{0D108BD9-81ED-4DB2-BD59-A6C34878D82A}">
                    <a16:rowId xmlns:a16="http://schemas.microsoft.com/office/drawing/2014/main" val="2683372431"/>
                  </a:ext>
                </a:extLst>
              </a:tr>
              <a:tr h="862632">
                <a:tc>
                  <a:txBody>
                    <a:bodyPr/>
                    <a:lstStyle/>
                    <a:p>
                      <a:pPr algn="ctr"/>
                      <a:r>
                        <a:rPr lang="en-US" sz="4000" dirty="0"/>
                        <a:t>Input Validation</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Form Validation, Backed Validation</a:t>
                      </a:r>
                      <a:endParaRPr lang="en-HK" sz="3200" dirty="0"/>
                    </a:p>
                  </a:txBody>
                  <a:tcPr anchor="ctr"/>
                </a:tc>
                <a:extLst>
                  <a:ext uri="{0D108BD9-81ED-4DB2-BD59-A6C34878D82A}">
                    <a16:rowId xmlns:a16="http://schemas.microsoft.com/office/drawing/2014/main" val="3550588167"/>
                  </a:ext>
                </a:extLst>
              </a:tr>
              <a:tr h="862632">
                <a:tc>
                  <a:txBody>
                    <a:bodyPr/>
                    <a:lstStyle/>
                    <a:p>
                      <a:pPr algn="ctr"/>
                      <a:r>
                        <a:rPr lang="en-US" sz="4000" dirty="0"/>
                        <a:t>Access Controls</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Constrained Views based on role permission</a:t>
                      </a:r>
                      <a:endParaRPr lang="en-HK" sz="3200" dirty="0"/>
                    </a:p>
                  </a:txBody>
                  <a:tcPr anchor="ctr"/>
                </a:tc>
                <a:extLst>
                  <a:ext uri="{0D108BD9-81ED-4DB2-BD59-A6C34878D82A}">
                    <a16:rowId xmlns:a16="http://schemas.microsoft.com/office/drawing/2014/main" val="26191679"/>
                  </a:ext>
                </a:extLst>
              </a:tr>
              <a:tr h="862632">
                <a:tc>
                  <a:txBody>
                    <a:bodyPr/>
                    <a:lstStyle/>
                    <a:p>
                      <a:pPr algn="ctr"/>
                      <a:r>
                        <a:rPr lang="en-US" sz="4000" dirty="0"/>
                        <a:t>Security Controls</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txBody>
                  <a:tcPr anchor="ctr"/>
                </a:tc>
                <a:tc>
                  <a:txBody>
                    <a:bodyPr/>
                    <a:lstStyle/>
                    <a:p>
                      <a:pPr algn="ctr"/>
                      <a:r>
                        <a:rPr lang="en-US" sz="3200" dirty="0"/>
                        <a:t>Activity Logging</a:t>
                      </a:r>
                      <a:endParaRPr lang="en-HK" sz="3200" dirty="0"/>
                    </a:p>
                  </a:txBody>
                  <a:tcPr anchor="ctr"/>
                </a:tc>
                <a:extLst>
                  <a:ext uri="{0D108BD9-81ED-4DB2-BD59-A6C34878D82A}">
                    <a16:rowId xmlns:a16="http://schemas.microsoft.com/office/drawing/2014/main" val="1359046820"/>
                  </a:ext>
                </a:extLst>
              </a:tr>
              <a:tr h="1552737">
                <a:tc>
                  <a:txBody>
                    <a:bodyPr/>
                    <a:lstStyle/>
                    <a:p>
                      <a:pPr algn="ctr"/>
                      <a:r>
                        <a:rPr lang="en-US" sz="4000" dirty="0"/>
                        <a:t>Privacy</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p>
                      <a:pPr marL="0" marR="0" lvl="0" indent="0" algn="ctr" defTabSz="825500" eaLnBrk="1" fontAlgn="auto" latinLnBrk="0" hangingPunct="1">
                        <a:lnSpc>
                          <a:spcPct val="100000"/>
                        </a:lnSpc>
                        <a:spcBef>
                          <a:spcPts val="0"/>
                        </a:spcBef>
                        <a:spcAft>
                          <a:spcPts val="0"/>
                        </a:spcAft>
                        <a:buClrTx/>
                        <a:buSzTx/>
                        <a:buFontTx/>
                        <a:buNone/>
                        <a:tabLst/>
                        <a:defRPr/>
                      </a:pPr>
                      <a:endParaRPr lang="en-HK" sz="3600" b="1" i="0" u="none" strike="noStrike" cap="none" spc="0" baseline="0" dirty="0">
                        <a:solidFill>
                          <a:schemeClr val="tx1"/>
                        </a:solidFill>
                        <a:effectLst/>
                        <a:uFillTx/>
                        <a:latin typeface="+mn-lt"/>
                        <a:ea typeface="+mn-ea"/>
                        <a:cs typeface="+mn-cs"/>
                        <a:sym typeface="Helvetica Light"/>
                      </a:endParaRPr>
                    </a:p>
                  </a:txBody>
                  <a:tcPr anchor="ctr"/>
                </a:tc>
                <a:tc>
                  <a:txBody>
                    <a:bodyPr/>
                    <a:lstStyle/>
                    <a:p>
                      <a:pPr algn="ctr"/>
                      <a:r>
                        <a:rPr lang="en-US" sz="3200" dirty="0" err="1"/>
                        <a:t>T&amp;C</a:t>
                      </a:r>
                      <a:r>
                        <a:rPr lang="en-US" sz="3200" dirty="0"/>
                        <a:t>, </a:t>
                      </a:r>
                      <a:r>
                        <a:rPr lang="en-US" sz="3200" dirty="0" err="1"/>
                        <a:t>PDPO</a:t>
                      </a:r>
                      <a:r>
                        <a:rPr lang="en-US" sz="3200" dirty="0"/>
                        <a:t> Compliant</a:t>
                      </a:r>
                      <a:endParaRPr lang="en-HK" sz="3200" dirty="0"/>
                    </a:p>
                  </a:txBody>
                  <a:tcPr anchor="ctr"/>
                </a:tc>
                <a:extLst>
                  <a:ext uri="{0D108BD9-81ED-4DB2-BD59-A6C34878D82A}">
                    <a16:rowId xmlns:a16="http://schemas.microsoft.com/office/drawing/2014/main" val="294383622"/>
                  </a:ext>
                </a:extLst>
              </a:tr>
              <a:tr h="1552737">
                <a:tc>
                  <a:txBody>
                    <a:bodyPr/>
                    <a:lstStyle/>
                    <a:p>
                      <a:pPr algn="ctr"/>
                      <a:r>
                        <a:rPr lang="en-US" sz="4000" dirty="0"/>
                        <a:t>DDoS</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p>
                      <a:pPr marL="0" marR="0" lvl="0" indent="0" algn="ctr" defTabSz="825500" eaLnBrk="1" fontAlgn="auto" latinLnBrk="0" hangingPunct="1">
                        <a:lnSpc>
                          <a:spcPct val="100000"/>
                        </a:lnSpc>
                        <a:spcBef>
                          <a:spcPts val="0"/>
                        </a:spcBef>
                        <a:spcAft>
                          <a:spcPts val="0"/>
                        </a:spcAft>
                        <a:buClrTx/>
                        <a:buSzTx/>
                        <a:buFontTx/>
                        <a:buNone/>
                        <a:tabLst/>
                        <a:defRPr/>
                      </a:pPr>
                      <a:endParaRPr lang="en-HK" sz="3600" b="1" i="0" u="none" strike="noStrike" cap="none" spc="0" baseline="0" dirty="0">
                        <a:solidFill>
                          <a:schemeClr val="tx1"/>
                        </a:solidFill>
                        <a:effectLst/>
                        <a:uFillTx/>
                        <a:latin typeface="+mn-lt"/>
                        <a:ea typeface="+mn-ea"/>
                        <a:cs typeface="+mn-cs"/>
                        <a:sym typeface="Helvetica Light"/>
                      </a:endParaRPr>
                    </a:p>
                  </a:txBody>
                  <a:tcPr anchor="ctr"/>
                </a:tc>
                <a:tc>
                  <a:txBody>
                    <a:bodyPr/>
                    <a:lstStyle/>
                    <a:p>
                      <a:pPr algn="ctr"/>
                      <a:r>
                        <a:rPr lang="en-US" sz="3200" dirty="0"/>
                        <a:t>Detection of DDoS</a:t>
                      </a:r>
                      <a:endParaRPr lang="en-HK" sz="3200" dirty="0"/>
                    </a:p>
                  </a:txBody>
                  <a:tcPr anchor="ctr"/>
                </a:tc>
                <a:extLst>
                  <a:ext uri="{0D108BD9-81ED-4DB2-BD59-A6C34878D82A}">
                    <a16:rowId xmlns:a16="http://schemas.microsoft.com/office/drawing/2014/main" val="4165758418"/>
                  </a:ext>
                </a:extLst>
              </a:tr>
              <a:tr h="1552737">
                <a:tc>
                  <a:txBody>
                    <a:bodyPr/>
                    <a:lstStyle/>
                    <a:p>
                      <a:pPr algn="ctr"/>
                      <a:r>
                        <a:rPr lang="en-US" sz="4000" dirty="0" err="1"/>
                        <a:t>OWASP</a:t>
                      </a:r>
                      <a:endParaRPr lang="en-HK" sz="4000" dirty="0"/>
                    </a:p>
                  </a:txBody>
                  <a:tcPr anchor="ct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HK" sz="3600" b="1" i="0" u="none" strike="noStrike" cap="none" spc="0" baseline="0" dirty="0">
                          <a:solidFill>
                            <a:schemeClr val="tx1"/>
                          </a:solidFill>
                          <a:effectLst/>
                          <a:uFillTx/>
                          <a:latin typeface="+mn-lt"/>
                          <a:ea typeface="+mn-ea"/>
                          <a:cs typeface="+mn-cs"/>
                          <a:sym typeface="Helvetica Light"/>
                        </a:rPr>
                        <a:t>🗸</a:t>
                      </a:r>
                    </a:p>
                    <a:p>
                      <a:pPr marL="0" marR="0" lvl="0" indent="0" algn="ctr" defTabSz="825500" eaLnBrk="1" fontAlgn="auto" latinLnBrk="0" hangingPunct="1">
                        <a:lnSpc>
                          <a:spcPct val="100000"/>
                        </a:lnSpc>
                        <a:spcBef>
                          <a:spcPts val="0"/>
                        </a:spcBef>
                        <a:spcAft>
                          <a:spcPts val="0"/>
                        </a:spcAft>
                        <a:buClrTx/>
                        <a:buSzTx/>
                        <a:buFontTx/>
                        <a:buNone/>
                        <a:tabLst/>
                        <a:defRPr/>
                      </a:pPr>
                      <a:endParaRPr lang="en-HK" sz="3600" b="1" i="0" u="none" strike="noStrike" cap="none" spc="0" baseline="0" dirty="0">
                        <a:solidFill>
                          <a:schemeClr val="tx1"/>
                        </a:solidFill>
                        <a:effectLst/>
                        <a:uFillTx/>
                        <a:latin typeface="+mn-lt"/>
                        <a:ea typeface="+mn-ea"/>
                        <a:cs typeface="+mn-cs"/>
                        <a:sym typeface="Helvetica Light"/>
                      </a:endParaRPr>
                    </a:p>
                  </a:txBody>
                  <a:tcPr anchor="ctr"/>
                </a:tc>
                <a:tc>
                  <a:txBody>
                    <a:bodyPr/>
                    <a:lstStyle/>
                    <a:p>
                      <a:pPr algn="ctr"/>
                      <a:r>
                        <a:rPr lang="en-US" sz="3200" dirty="0"/>
                        <a:t>Data Integrity, WAF, Injection</a:t>
                      </a:r>
                      <a:endParaRPr lang="en-HK" sz="3200" dirty="0"/>
                    </a:p>
                  </a:txBody>
                  <a:tcPr anchor="ctr"/>
                </a:tc>
                <a:extLst>
                  <a:ext uri="{0D108BD9-81ED-4DB2-BD59-A6C34878D82A}">
                    <a16:rowId xmlns:a16="http://schemas.microsoft.com/office/drawing/2014/main" val="2084343899"/>
                  </a:ext>
                </a:extLst>
              </a:tr>
            </a:tbl>
          </a:graphicData>
        </a:graphic>
      </p:graphicFrame>
      <p:pic>
        <p:nvPicPr>
          <p:cNvPr id="5" name="Graphic 4" descr="Shield Tick with solid fill">
            <a:extLst>
              <a:ext uri="{FF2B5EF4-FFF2-40B4-BE49-F238E27FC236}">
                <a16:creationId xmlns:a16="http://schemas.microsoft.com/office/drawing/2014/main" id="{7CF74E50-84A6-6C37-CD4C-8DA706DE5F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676" y="430750"/>
            <a:ext cx="1707888" cy="1707888"/>
          </a:xfrm>
          <a:prstGeom prst="rect">
            <a:avLst/>
          </a:prstGeom>
        </p:spPr>
      </p:pic>
    </p:spTree>
    <p:extLst>
      <p:ext uri="{BB962C8B-B14F-4D97-AF65-F5344CB8AC3E}">
        <p14:creationId xmlns:p14="http://schemas.microsoft.com/office/powerpoint/2010/main" val="3071021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duct Demo"/>
          <p:cNvSpPr txBox="1">
            <a:spLocks noGrp="1"/>
          </p:cNvSpPr>
          <p:nvPr>
            <p:ph type="title"/>
          </p:nvPr>
        </p:nvSpPr>
        <p:spPr>
          <a:xfrm>
            <a:off x="1616818" y="169663"/>
            <a:ext cx="20815300" cy="2984501"/>
          </a:xfrm>
          <a:prstGeom prst="rect">
            <a:avLst/>
          </a:prstGeom>
        </p:spPr>
        <p:txBody>
          <a:bodyPr/>
          <a:lstStyle>
            <a:lvl1pPr>
              <a:defRPr b="1" i="1">
                <a:latin typeface="Helvetica"/>
                <a:ea typeface="Helvetica"/>
                <a:cs typeface="Helvetica"/>
                <a:sym typeface="Helvetica"/>
              </a:defRPr>
            </a:lvl1pPr>
          </a:lstStyle>
          <a:p>
            <a:r>
              <a:rPr dirty="0"/>
              <a:t>Product Demo</a:t>
            </a:r>
          </a:p>
        </p:txBody>
      </p:sp>
      <p:pic>
        <p:nvPicPr>
          <p:cNvPr id="2" name="image (1).png" descr="image (1).png">
            <a:extLst>
              <a:ext uri="{FF2B5EF4-FFF2-40B4-BE49-F238E27FC236}">
                <a16:creationId xmlns:a16="http://schemas.microsoft.com/office/drawing/2014/main" id="{6D89FD96-CFBF-6722-426F-58D40844C9A5}"/>
              </a:ext>
            </a:extLst>
          </p:cNvPr>
          <p:cNvPicPr>
            <a:picLocks noChangeAspect="1"/>
          </p:cNvPicPr>
          <p:nvPr/>
        </p:nvPicPr>
        <p:blipFill>
          <a:blip r:embed="rId3">
            <a:alphaModFix amt="78603"/>
          </a:blip>
          <a:stretch>
            <a:fillRect/>
          </a:stretch>
        </p:blipFill>
        <p:spPr>
          <a:xfrm>
            <a:off x="336230" y="12295776"/>
            <a:ext cx="1098004" cy="1248133"/>
          </a:xfrm>
          <a:prstGeom prst="rect">
            <a:avLst/>
          </a:prstGeom>
          <a:ln w="25400">
            <a:miter lim="400000"/>
          </a:ln>
          <a:effectLst>
            <a:outerShdw blurRad="254000" dist="127000" dir="5400000" rotWithShape="0">
              <a:srgbClr val="000000">
                <a:alpha val="70000"/>
              </a:srgbClr>
            </a:outerShdw>
          </a:effectLst>
        </p:spPr>
      </p:pic>
      <p:sp>
        <p:nvSpPr>
          <p:cNvPr id="3" name="TextBox 2">
            <a:extLst>
              <a:ext uri="{FF2B5EF4-FFF2-40B4-BE49-F238E27FC236}">
                <a16:creationId xmlns:a16="http://schemas.microsoft.com/office/drawing/2014/main" id="{9F1E1604-BCF0-10AB-C998-3FC49C96098B}"/>
              </a:ext>
            </a:extLst>
          </p:cNvPr>
          <p:cNvSpPr txBox="1"/>
          <p:nvPr/>
        </p:nvSpPr>
        <p:spPr>
          <a:xfrm>
            <a:off x="9158660" y="2682240"/>
            <a:ext cx="518180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FFFFFF"/>
                </a:solidFill>
                <a:effectLst/>
                <a:uFillTx/>
                <a:latin typeface="+mn-lt"/>
                <a:ea typeface="+mn-ea"/>
                <a:cs typeface="+mn-cs"/>
                <a:sym typeface="Helvetica Light"/>
              </a:rPr>
              <a:t>creenshots)</a:t>
            </a:r>
            <a:endParaRPr kumimoji="0" 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607D53CC-B2E7-F1EE-F00B-AFE29D728570}"/>
              </a:ext>
            </a:extLst>
          </p:cNvPr>
          <p:cNvPicPr>
            <a:picLocks noChangeAspect="1"/>
          </p:cNvPicPr>
          <p:nvPr/>
        </p:nvPicPr>
        <p:blipFill>
          <a:blip r:embed="rId4"/>
          <a:stretch>
            <a:fillRect/>
          </a:stretch>
        </p:blipFill>
        <p:spPr>
          <a:xfrm>
            <a:off x="712363" y="4075103"/>
            <a:ext cx="10059715" cy="7455258"/>
          </a:xfrm>
          <a:prstGeom prst="rect">
            <a:avLst/>
          </a:prstGeom>
        </p:spPr>
      </p:pic>
      <p:pic>
        <p:nvPicPr>
          <p:cNvPr id="7" name="Picture 6">
            <a:extLst>
              <a:ext uri="{FF2B5EF4-FFF2-40B4-BE49-F238E27FC236}">
                <a16:creationId xmlns:a16="http://schemas.microsoft.com/office/drawing/2014/main" id="{F5C8D160-57DE-0757-D8AA-67434F19DF87}"/>
              </a:ext>
            </a:extLst>
          </p:cNvPr>
          <p:cNvPicPr>
            <a:picLocks noChangeAspect="1"/>
          </p:cNvPicPr>
          <p:nvPr/>
        </p:nvPicPr>
        <p:blipFill>
          <a:blip r:embed="rId5"/>
          <a:stretch>
            <a:fillRect/>
          </a:stretch>
        </p:blipFill>
        <p:spPr>
          <a:xfrm>
            <a:off x="12713690" y="3933330"/>
            <a:ext cx="9398562" cy="7597029"/>
          </a:xfrm>
          <a:prstGeom prst="rect">
            <a:avLst/>
          </a:prstGeom>
        </p:spPr>
      </p:pic>
    </p:spTree>
    <p:extLst>
      <p:ext uri="{BB962C8B-B14F-4D97-AF65-F5344CB8AC3E}">
        <p14:creationId xmlns:p14="http://schemas.microsoft.com/office/powerpoint/2010/main" val="3067530575"/>
      </p:ext>
    </p:extLst>
  </p:cSld>
  <p:clrMapOvr>
    <a:masterClrMapping/>
  </p:clrMapOvr>
  <p:transition spd="med"/>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743</TotalTime>
  <Words>1094</Words>
  <Application>Microsoft Macintosh PowerPoint</Application>
  <PresentationFormat>Custom</PresentationFormat>
  <Paragraphs>157</Paragraphs>
  <Slides>16</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Helvetica</vt:lpstr>
      <vt:lpstr>Helvetica Light</vt:lpstr>
      <vt:lpstr>Helvetica Neue</vt:lpstr>
      <vt:lpstr>Gradient</vt:lpstr>
      <vt:lpstr>HK TREE WATCH</vt:lpstr>
      <vt:lpstr>VISION</vt:lpstr>
      <vt:lpstr>PowerPoint Presentation</vt:lpstr>
      <vt:lpstr>PowerPoint Presentation</vt:lpstr>
      <vt:lpstr>Mockup, Feedback, Iterate</vt:lpstr>
      <vt:lpstr>Functional Requirements Met</vt:lpstr>
      <vt:lpstr>Advanced Feature Table</vt:lpstr>
      <vt:lpstr>Security</vt:lpstr>
      <vt:lpstr>Product Demo</vt:lpstr>
      <vt:lpstr>Product Demo</vt:lpstr>
      <vt:lpstr>Product Demo</vt:lpstr>
      <vt:lpstr>Product Demo</vt:lpstr>
      <vt:lpstr>Product Demo</vt:lpstr>
      <vt:lpstr>Maintenance</vt:lpstr>
      <vt:lpstr>Future Roadmap to Ver 2.0</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HK TREE WATCH</dc:title>
  <dc:creator>Rishi Uttam</dc:creator>
  <cp:lastModifiedBy>Rishi Uttam</cp:lastModifiedBy>
  <cp:revision>5</cp:revision>
  <dcterms:modified xsi:type="dcterms:W3CDTF">2023-05-30T11:02:49Z</dcterms:modified>
</cp:coreProperties>
</file>